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13"/>
  </p:notesMasterIdLst>
  <p:sldIdLst>
    <p:sldId id="375" r:id="rId2"/>
    <p:sldId id="470" r:id="rId3"/>
    <p:sldId id="457" r:id="rId4"/>
    <p:sldId id="462" r:id="rId5"/>
    <p:sldId id="460" r:id="rId6"/>
    <p:sldId id="461" r:id="rId7"/>
    <p:sldId id="465" r:id="rId8"/>
    <p:sldId id="381" r:id="rId9"/>
    <p:sldId id="466" r:id="rId10"/>
    <p:sldId id="463" r:id="rId11"/>
    <p:sldId id="472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0000"/>
    <a:srgbClr val="FFFFCC"/>
    <a:srgbClr val="FFFF99"/>
    <a:srgbClr val="00FF00"/>
    <a:srgbClr val="66FFFF"/>
    <a:srgbClr val="00FF99"/>
    <a:srgbClr val="CCECFF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5" autoAdjust="0"/>
    <p:restoredTop sz="99420" autoAdjust="0"/>
  </p:normalViewPr>
  <p:slideViewPr>
    <p:cSldViewPr>
      <p:cViewPr varScale="1">
        <p:scale>
          <a:sx n="46" d="100"/>
          <a:sy n="46" d="100"/>
        </p:scale>
        <p:origin x="1278" y="4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59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3331A6-777F-4E7B-92AA-F9564A4CDC4B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1940A9-5AA0-4BBF-BF24-592BB6FEB9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772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B0AC8E-2717-467E-9ABF-C52D4130410B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24A1B6-B903-40C8-A9D1-D20C3B7F18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2113-380C-4374-B7C5-E0A79721979F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FE57-2EBF-469C-8ACB-E9D0E4D435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4A96-F562-472B-AF77-4A159A8CEC04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0D69-3AA6-45A3-90C4-D4BB0110D0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4B78-FB50-4C80-909D-EF4921A187B3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BEB2-13BD-41C7-98AE-8DB8D2FF09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1D7830-A946-4FA4-8299-FC87933B098B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09B7E2-3F64-4233-95AF-5575231F6F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F0B6-CC08-4E6C-8AA6-08263D7F7AC1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318A-4BA6-4F25-8CD8-83DF7A46A5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AA52-331D-49FF-9EB4-7BB0324ED736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2FFF-1FF9-47DD-97D2-23324C16D3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760F-20B7-4BEF-9915-BF7A896A2983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732E-A6C5-4A73-8F43-FFB863D726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12409A-77A2-474D-B71E-5D19DC858ADA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8E3AD-9948-42B3-8833-F44A888F8F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B66E-AA5C-4F86-9533-3AC4C840E7E4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559F-536D-419E-96DE-A0E39E335E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9AFC98-DDA4-41A0-890D-451DBC8C9A46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0BAC89-447A-4C2F-8177-A0FFF2A75A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6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265C7D-104C-4115-BA95-B92B05CE511C}" type="datetimeFigureOut">
              <a:rPr lang="uk-UA"/>
              <a:pPr>
                <a:defRPr/>
              </a:pPr>
              <a:t>24.11.2016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E25384-1250-49AF-98A1-4FE4563618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6" r:id="rId2"/>
    <p:sldLayoutId id="2147484314" r:id="rId3"/>
    <p:sldLayoutId id="2147484307" r:id="rId4"/>
    <p:sldLayoutId id="2147484308" r:id="rId5"/>
    <p:sldLayoutId id="2147484309" r:id="rId6"/>
    <p:sldLayoutId id="2147484315" r:id="rId7"/>
    <p:sldLayoutId id="2147484310" r:id="rId8"/>
    <p:sldLayoutId id="2147484316" r:id="rId9"/>
    <p:sldLayoutId id="2147484311" r:id="rId10"/>
    <p:sldLayoutId id="21474843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png"/><Relationship Id="rId4" Type="http://schemas.openxmlformats.org/officeDocument/2006/relationships/image" Target="../media/image13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jpeg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microsoft.com/office/2007/relationships/hdphoto" Target="../media/hdphoto6.wdp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microsoft.com/office/2007/relationships/hdphoto" Target="../media/hdphoto4.wdp"/><Relationship Id="rId11" Type="http://schemas.openxmlformats.org/officeDocument/2006/relationships/image" Target="../media/image32.jpeg"/><Relationship Id="rId5" Type="http://schemas.openxmlformats.org/officeDocument/2006/relationships/image" Target="../media/image30.jpeg"/><Relationship Id="rId15" Type="http://schemas.openxmlformats.org/officeDocument/2006/relationships/image" Target="../media/image28.wmf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31.jpeg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341840"/>
            <a:ext cx="9144000" cy="87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10" spc="200" dirty="0">
                <a:ln w="1905">
                  <a:solidFill>
                    <a:srgbClr val="000099"/>
                  </a:solidFill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ПЕРСПЕКТИВИ СТВОРЕННЯ ТА ЗАСТОСУВАННЯ НОВИХ ПОХІДНИХ АЗАГЕТЕРОЦИКЛІВ</a:t>
            </a:r>
            <a:endParaRPr lang="en-US" sz="2200" b="1" kern="10" spc="200" dirty="0">
              <a:ln w="1905">
                <a:solidFill>
                  <a:srgbClr val="000099"/>
                </a:solidFill>
              </a:ln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18649"/>
            <a:ext cx="9144000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Мілохов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Демид Сергійович </a:t>
            </a:r>
          </a:p>
          <a:p>
            <a:pPr algn="ctr">
              <a:spcAft>
                <a:spcPts val="500"/>
              </a:spcAft>
            </a:pP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Шемеген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Р.В., </a:t>
            </a: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Хиля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О.В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., Воловенко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Ю.М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5916" y="830469"/>
            <a:ext cx="1518411" cy="1518411"/>
          </a:xfrm>
          <a:prstGeom prst="roundRect">
            <a:avLst>
              <a:gd name="adj" fmla="val 182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811213" y="78581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2464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ramond" pitchFamily="18" charset="0"/>
                <a:cs typeface="+mn-cs"/>
              </a:rPr>
              <a:t>Київський національний університет імені Тараса Шевченка</a:t>
            </a:r>
            <a:endParaRPr lang="uk-UA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12848" y="616530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Garamond" pitchFamily="18" charset="0"/>
              </a:rPr>
              <a:t>Київ</a:t>
            </a:r>
            <a:r>
              <a:rPr lang="en-US" b="1" dirty="0" smtClean="0">
                <a:latin typeface="Garamond" pitchFamily="18" charset="0"/>
              </a:rPr>
              <a:t> 2016</a:t>
            </a:r>
            <a:endParaRPr lang="ru-RU" b="1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02173"/>
            <a:ext cx="796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</a:t>
            </a:r>
            <a:r>
              <a:rPr lang="uk-UA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біоорганічної хімії та нафтохімії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</a:t>
            </a:r>
            <a:r>
              <a:rPr lang="uk-UA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України </a:t>
            </a:r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д.х.н</a:t>
            </a:r>
            <a:r>
              <a:rPr lang="uk-U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Вовк А.І.,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Кононець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Л.А.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/>
              <a:t>ННЦ </a:t>
            </a:r>
            <a:r>
              <a:rPr lang="uk-UA" b="1" dirty="0"/>
              <a:t>"Інститут біології" КНУ ім. Т. Шевченка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д.б.н</a:t>
            </a:r>
            <a:r>
              <a:rPr lang="uk-U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Рибальченко</a:t>
            </a:r>
            <a:r>
              <a:rPr lang="uk-U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В.К.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/>
              <a:t>Кафедра </a:t>
            </a:r>
            <a:r>
              <a:rPr lang="uk-UA" b="1" dirty="0"/>
              <a:t>аналітичної хімії хімічного факультету КНУ ім. Т. </a:t>
            </a:r>
            <a:r>
              <a:rPr lang="uk-UA" b="1" dirty="0" smtClean="0"/>
              <a:t>Шевченка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д.х.н</a:t>
            </a:r>
            <a:r>
              <a:rPr lang="uk-U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Запорожець О.А.; </a:t>
            </a:r>
            <a:r>
              <a:rPr lang="uk-UA" dirty="0" err="1"/>
              <a:t>к.х.н</a:t>
            </a:r>
            <a:r>
              <a:rPr lang="uk-UA" dirty="0"/>
              <a:t>. </a:t>
            </a:r>
            <a:r>
              <a:rPr lang="uk-UA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Кеда Т.Є., </a:t>
            </a:r>
            <a:r>
              <a:rPr lang="uk-UA" dirty="0" err="1"/>
              <a:t>к.х.н</a:t>
            </a:r>
            <a:r>
              <a:rPr lang="uk-UA" dirty="0"/>
              <a:t>.</a:t>
            </a:r>
            <a:r>
              <a:rPr lang="uk-UA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Воловенко О.Б.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/>
              <a:t>Физико-химический институт им. А.В. </a:t>
            </a:r>
            <a:r>
              <a:rPr lang="ru-RU" b="1" dirty="0" err="1"/>
              <a:t>Богатского</a:t>
            </a:r>
            <a:r>
              <a:rPr lang="ru-RU" b="1" dirty="0"/>
              <a:t> НАН Украины</a:t>
            </a:r>
          </a:p>
          <a:p>
            <a:r>
              <a:rPr lang="uk-UA" dirty="0"/>
              <a:t>(</a:t>
            </a:r>
            <a:r>
              <a:rPr lang="uk-UA" dirty="0" err="1"/>
              <a:t>к.х.н</a:t>
            </a:r>
            <a:r>
              <a:rPr lang="uk-UA" dirty="0"/>
              <a:t>. </a:t>
            </a:r>
            <a:r>
              <a:rPr lang="uk-UA" dirty="0" err="1"/>
              <a:t>Ляхов</a:t>
            </a:r>
            <a:r>
              <a:rPr lang="uk-UA" dirty="0"/>
              <a:t> С.А</a:t>
            </a:r>
            <a:r>
              <a:rPr lang="uk-UA" dirty="0" smtClean="0"/>
              <a:t>.)</a:t>
            </a:r>
          </a:p>
          <a:p>
            <a:endParaRPr lang="uk-UA" dirty="0"/>
          </a:p>
          <a:p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монокристаллов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НАН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Украины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uk-UA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/>
              <a:t>(</a:t>
            </a:r>
            <a:r>
              <a:rPr lang="uk-UA" dirty="0" err="1"/>
              <a:t>д</a:t>
            </a:r>
            <a:r>
              <a:rPr lang="uk-UA" dirty="0" err="1" smtClean="0"/>
              <a:t>.х.н</a:t>
            </a:r>
            <a:r>
              <a:rPr lang="uk-UA" dirty="0"/>
              <a:t>. </a:t>
            </a:r>
            <a:r>
              <a:rPr lang="uk-UA" dirty="0" smtClean="0"/>
              <a:t>Шишкіна С.В.)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39" y="5937952"/>
            <a:ext cx="625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660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Наукове співробітництво </a:t>
            </a:r>
            <a:endParaRPr lang="en-US" sz="2000" b="1" kern="10" spc="20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9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2987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Дякую за увагу</a:t>
            </a:r>
            <a:endParaRPr lang="uk-UA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9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Гетероциклічні сполуки</a:t>
            </a:r>
            <a:endParaRPr lang="en-US" sz="2000" b="1" kern="10" spc="20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44606"/>
              </p:ext>
            </p:extLst>
          </p:nvPr>
        </p:nvGraphicFramePr>
        <p:xfrm>
          <a:off x="511943" y="2780928"/>
          <a:ext cx="8164513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0" name="CS ChemDraw Drawing" r:id="rId3" imgW="8163822" imgH="3526142" progId="ChemDraw.Document.6.0">
                  <p:embed/>
                </p:oleObj>
              </mc:Choice>
              <mc:Fallback>
                <p:oleObj name="CS ChemDraw Drawing" r:id="rId3" imgW="8163822" imgH="3526142" progId="ChemDraw.Document.6.0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943" y="2780928"/>
                        <a:ext cx="8164513" cy="352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58157"/>
              </p:ext>
            </p:extLst>
          </p:nvPr>
        </p:nvGraphicFramePr>
        <p:xfrm>
          <a:off x="796925" y="1103313"/>
          <a:ext cx="75533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1" name="CS ChemDraw Drawing" r:id="rId5" imgW="7554295" imgH="1461150" progId="ChemDraw.Document.6.0">
                  <p:embed/>
                </p:oleObj>
              </mc:Choice>
              <mc:Fallback>
                <p:oleObj name="CS ChemDraw Drawing" r:id="rId5" imgW="7554295" imgH="1461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925" y="1103313"/>
                        <a:ext cx="755332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714182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kern="10" spc="200" dirty="0" err="1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серед</a:t>
            </a:r>
            <a:r>
              <a:rPr lang="ru-RU" sz="1500" b="1" i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i="1" kern="10" spc="200" dirty="0" err="1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природних</a:t>
            </a:r>
            <a:r>
              <a:rPr lang="ru-RU" sz="1500" b="1" i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i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і </a:t>
            </a:r>
            <a:r>
              <a:rPr lang="ru-RU" sz="1500" b="1" i="1" kern="10" spc="200" dirty="0" err="1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синтетичних</a:t>
            </a:r>
            <a:r>
              <a:rPr lang="ru-RU" sz="1500" b="1" i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i="1" kern="10" spc="200" dirty="0" err="1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біологічно</a:t>
            </a:r>
            <a:r>
              <a:rPr lang="ru-RU" sz="1500" b="1" i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i="1" kern="10" spc="200" dirty="0" err="1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активних</a:t>
            </a:r>
            <a:r>
              <a:rPr lang="ru-RU" sz="1500" b="1" i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500" b="1" i="1" kern="10" spc="200" dirty="0" err="1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речовин</a:t>
            </a:r>
            <a:endParaRPr lang="en-US" sz="1500" b="1" i="1" kern="10" spc="20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500813"/>
            <a:ext cx="8143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800" b="1" dirty="0" smtClean="0">
                <a:solidFill>
                  <a:srgbClr val="0033C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9360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7564" y="1520788"/>
            <a:ext cx="1872208" cy="1767719"/>
          </a:xfrm>
          <a:prstGeom prst="roundRect">
            <a:avLst>
              <a:gd name="adj" fmla="val 73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085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Гетероциклічні сполуки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640905"/>
              </p:ext>
            </p:extLst>
          </p:nvPr>
        </p:nvGraphicFramePr>
        <p:xfrm>
          <a:off x="419100" y="5738813"/>
          <a:ext cx="83073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6" name="CS ChemDraw Drawing" r:id="rId3" imgW="5848809" imgH="522321" progId="">
                  <p:embed/>
                </p:oleObj>
              </mc:Choice>
              <mc:Fallback>
                <p:oleObj name="CS ChemDraw Drawing" r:id="rId3" imgW="5848809" imgH="522321" progId="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738813"/>
                        <a:ext cx="830738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315400"/>
              </p:ext>
            </p:extLst>
          </p:nvPr>
        </p:nvGraphicFramePr>
        <p:xfrm>
          <a:off x="863600" y="1717527"/>
          <a:ext cx="1328738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7" name="CS ChemDraw Drawing" r:id="rId5" imgW="955051" imgH="1028177" progId="ChemDraw.Document.6.0">
                  <p:embed/>
                </p:oleObj>
              </mc:Choice>
              <mc:Fallback>
                <p:oleObj name="CS ChemDraw Drawing" r:id="rId5" imgW="955051" imgH="1028177" progId="ChemDraw.Document.6.0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3600" y="1717527"/>
                        <a:ext cx="1328738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620403" y="1340768"/>
            <a:ext cx="5840029" cy="218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54123"/>
              </p:ext>
            </p:extLst>
          </p:nvPr>
        </p:nvGraphicFramePr>
        <p:xfrm>
          <a:off x="2916238" y="1402532"/>
          <a:ext cx="5395912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8" name="CS ChemDraw Drawing" r:id="rId7" imgW="4150881" imgH="1621221" progId="ChemDraw.Document.6.0">
                  <p:embed/>
                </p:oleObj>
              </mc:Choice>
              <mc:Fallback>
                <p:oleObj name="CS ChemDraw Drawing" r:id="rId7" imgW="4150881" imgH="16212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6238" y="1402532"/>
                        <a:ext cx="5395912" cy="210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06488"/>
              </p:ext>
            </p:extLst>
          </p:nvPr>
        </p:nvGraphicFramePr>
        <p:xfrm>
          <a:off x="5605974" y="3975535"/>
          <a:ext cx="1617662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9" name="CS ChemDraw Drawing" r:id="rId9" imgW="1156427" imgH="1080274" progId="ChemDraw.Document.6.0">
                  <p:embed/>
                </p:oleObj>
              </mc:Choice>
              <mc:Fallback>
                <p:oleObj name="CS ChemDraw Drawing" r:id="rId9" imgW="1156427" imgH="1080274" progId="ChemDraw.Document.6.0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05974" y="3975535"/>
                        <a:ext cx="1617662" cy="151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500813"/>
            <a:ext cx="8143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800" b="1" dirty="0" smtClean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403" y="6471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наукова група </a:t>
            </a:r>
            <a:endParaRPr lang="uk-UA" sz="1600" b="1" i="1" kern="10" spc="200" dirty="0" smtClean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проф</a:t>
            </a:r>
            <a:r>
              <a:rPr lang="uk-UA" sz="1600" b="1" i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. Воловенко Ю.М.</a:t>
            </a:r>
            <a:endParaRPr lang="en-US" sz="1600" b="1" i="1" kern="10" spc="20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66086" y="3723507"/>
            <a:ext cx="1908634" cy="1907729"/>
            <a:chOff x="863588" y="3681028"/>
            <a:chExt cx="1908634" cy="1907729"/>
          </a:xfrm>
        </p:grpSpPr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666280"/>
                </p:ext>
              </p:extLst>
            </p:nvPr>
          </p:nvGraphicFramePr>
          <p:xfrm>
            <a:off x="1043608" y="3933056"/>
            <a:ext cx="1547812" cy="148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340" name="CS ChemDraw Drawing" r:id="rId11" imgW="1104598" imgH="1064888" progId="ChemDraw.Document.6.0">
                    <p:embed/>
                  </p:oleObj>
                </mc:Choice>
                <mc:Fallback>
                  <p:oleObj name="CS ChemDraw Drawing" r:id="rId11" imgW="1104598" imgH="1064888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43608" y="3933056"/>
                          <a:ext cx="1547812" cy="1489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Скругленный прямоугольник 2"/>
            <p:cNvSpPr/>
            <p:nvPr/>
          </p:nvSpPr>
          <p:spPr>
            <a:xfrm>
              <a:off x="863588" y="3681028"/>
              <a:ext cx="1908634" cy="1907729"/>
            </a:xfrm>
            <a:prstGeom prst="round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86972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269971"/>
              </p:ext>
            </p:extLst>
          </p:nvPr>
        </p:nvGraphicFramePr>
        <p:xfrm>
          <a:off x="1262843" y="974939"/>
          <a:ext cx="6513513" cy="401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5" name="CS ChemDraw Drawing" r:id="rId3" imgW="5088385" imgH="3136088" progId="ChemDraw.Document.6.0">
                  <p:embed/>
                </p:oleObj>
              </mc:Choice>
              <mc:Fallback>
                <p:oleObj name="CS ChemDraw Drawing" r:id="rId3" imgW="5088385" imgH="3136088" progId="ChemDraw.Document.6.0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2843" y="974939"/>
                        <a:ext cx="6513513" cy="401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8" name="Picture 6" descr="E:\D_2\Nauka\Spectr\X-ray\Hil64\Hil6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192996"/>
            <a:ext cx="2682756" cy="17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8085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Гетероциклічні сполуки. Амінокислоти</a:t>
            </a:r>
            <a:endParaRPr lang="en-US" sz="2000" b="1" kern="10" spc="20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500813"/>
            <a:ext cx="8143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800" b="1" dirty="0" smtClean="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7524" y="6223814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Khilya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O.V.,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Milokhov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D.S.,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Postupalenko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V.Yu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Turov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A.V.,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Volovenko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Y.M. </a:t>
            </a:r>
            <a:r>
              <a:rPr lang="en-GB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Monatsh</a:t>
            </a:r>
            <a:r>
              <a:rPr lang="en-GB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Chem.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2013, 144, 1071.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0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39425"/>
              </p:ext>
            </p:extLst>
          </p:nvPr>
        </p:nvGraphicFramePr>
        <p:xfrm>
          <a:off x="695325" y="1304764"/>
          <a:ext cx="3128963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4" name="CS ChemDraw Drawing" r:id="rId3" imgW="2407333" imgH="2332766" progId="ChemDraw.Document.6.0">
                  <p:embed/>
                </p:oleObj>
              </mc:Choice>
              <mc:Fallback>
                <p:oleObj name="CS ChemDraw Drawing" r:id="rId3" imgW="2407333" imgH="2332766" progId="ChemDraw.Document.6.0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304764"/>
                        <a:ext cx="3128963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5" y="4408488"/>
            <a:ext cx="2947097" cy="165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37312"/>
            <a:ext cx="8361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/>
              <a:t>Milokhov</a:t>
            </a:r>
            <a:r>
              <a:rPr lang="en-US" sz="1200" dirty="0"/>
              <a:t> D.S., </a:t>
            </a:r>
            <a:r>
              <a:rPr lang="en-US" sz="1200" dirty="0" err="1"/>
              <a:t>Khilya</a:t>
            </a:r>
            <a:r>
              <a:rPr lang="en-US" sz="1200" dirty="0"/>
              <a:t> O.V., </a:t>
            </a:r>
            <a:r>
              <a:rPr lang="en-US" sz="1200" dirty="0" err="1"/>
              <a:t>Volovenko</a:t>
            </a:r>
            <a:r>
              <a:rPr lang="en-US" sz="1200" dirty="0"/>
              <a:t> </a:t>
            </a:r>
            <a:r>
              <a:rPr lang="en-US" sz="1200" dirty="0" err="1"/>
              <a:t>Yu.M</a:t>
            </a:r>
            <a:r>
              <a:rPr lang="en-US" sz="1200" dirty="0" smtClean="0"/>
              <a:t>., et al. </a:t>
            </a:r>
            <a:r>
              <a:rPr lang="en-US" sz="1200" i="1" dirty="0" err="1" smtClean="0"/>
              <a:t>Synlett</a:t>
            </a:r>
            <a:r>
              <a:rPr lang="en-US" sz="1200" dirty="0" smtClean="0"/>
              <a:t>, </a:t>
            </a:r>
            <a:r>
              <a:rPr lang="en-US" sz="1200" b="1" dirty="0" smtClean="0"/>
              <a:t>2012</a:t>
            </a:r>
            <a:r>
              <a:rPr lang="en-US" sz="1200" dirty="0" smtClean="0"/>
              <a:t>, 23, 2063.</a:t>
            </a:r>
            <a:endParaRPr lang="ru-RU" sz="1200" dirty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500813"/>
            <a:ext cx="8143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DA940-84B4-41D4-818A-B94D0CB4F14B}" type="slidenum">
              <a:rPr lang="uk-UA" sz="1800" b="1" smtClean="0">
                <a:solidFill>
                  <a:srgbClr val="0033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 sz="1800" b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723316"/>
              </p:ext>
            </p:extLst>
          </p:nvPr>
        </p:nvGraphicFramePr>
        <p:xfrm>
          <a:off x="5494338" y="692696"/>
          <a:ext cx="2982912" cy="583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5" name="CS ChemDraw Drawing" r:id="rId6" imgW="2293148" imgH="4496823" progId="ChemDraw.Document.6.0">
                  <p:embed/>
                </p:oleObj>
              </mc:Choice>
              <mc:Fallback>
                <p:oleObj name="CS ChemDraw Drawing" r:id="rId6" imgW="2293148" imgH="4496823" progId="ChemDraw.Document.6.0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692696"/>
                        <a:ext cx="2982912" cy="583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17008"/>
              </p:ext>
            </p:extLst>
          </p:nvPr>
        </p:nvGraphicFramePr>
        <p:xfrm>
          <a:off x="3853929" y="2132856"/>
          <a:ext cx="165417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6" name="CS ChemDraw Drawing" r:id="rId8" imgW="1224992" imgH="1104568" progId="ChemDraw.Document.6.0">
                  <p:embed/>
                </p:oleObj>
              </mc:Choice>
              <mc:Fallback>
                <p:oleObj name="CS ChemDraw Drawing" r:id="rId8" imgW="1224992" imgH="1104568" progId="ChemDraw.Document.6.0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29" y="2132856"/>
                        <a:ext cx="1654175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38085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10" spc="200" dirty="0" err="1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Піримідини</a:t>
            </a:r>
            <a:r>
              <a:rPr lang="uk-UA" sz="2000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uk-UA" sz="2000" b="1" kern="10" spc="200" dirty="0" err="1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Піразоли</a:t>
            </a:r>
            <a:r>
              <a:rPr lang="uk-UA" sz="2000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uk-UA" sz="2000" b="1" kern="10" spc="200" dirty="0" err="1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Оксазоли</a:t>
            </a:r>
            <a:endParaRPr lang="en-US" sz="2000" b="1" kern="10" spc="20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734" y="6248785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>
              <a:defRPr/>
            </a:pPr>
            <a:r>
              <a:rPr lang="ru-RU" sz="1200" dirty="0" err="1">
                <a:latin typeface="Arial" pitchFamily="34" charset="0"/>
                <a:cs typeface="Arial" pitchFamily="34" charset="0"/>
              </a:rPr>
              <a:t>Хиля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О.В.,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Мілохов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Д.С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Воловенко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Ю.М., Вовк А.І.,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Кононець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Л.А.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// Патент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104630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UA</a:t>
            </a:r>
            <a:endParaRPr lang="uk-UA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3466"/>
              </p:ext>
            </p:extLst>
          </p:nvPr>
        </p:nvGraphicFramePr>
        <p:xfrm>
          <a:off x="522288" y="1146175"/>
          <a:ext cx="2149475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2" name="MDLDrawObject Class" r:id="rId3" imgW="1714394" imgH="1266798" progId="MDLDrawOLE.MDLDrawObject.1">
                  <p:embed/>
                </p:oleObj>
              </mc:Choice>
              <mc:Fallback>
                <p:oleObj name="MDLDrawObject Class" r:id="rId3" imgW="1714394" imgH="1266798" progId="MDLDrawOLE.MDLDrawObject.1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146175"/>
                        <a:ext cx="2149475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71518"/>
              </p:ext>
            </p:extLst>
          </p:nvPr>
        </p:nvGraphicFramePr>
        <p:xfrm>
          <a:off x="6084168" y="1083774"/>
          <a:ext cx="2468562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3" name="MDLDrawObject Class" r:id="rId5" imgW="1962000" imgH="1209600" progId="MDLDrawOLE.MDLDrawObject.1">
                  <p:embed/>
                </p:oleObj>
              </mc:Choice>
              <mc:Fallback>
                <p:oleObj name="MDLDrawObject Class" r:id="rId5" imgW="1962000" imgH="1209600" progId="MDLDrawOLE.MDLDrawObject.1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083774"/>
                        <a:ext cx="2468562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401765"/>
              </p:ext>
            </p:extLst>
          </p:nvPr>
        </p:nvGraphicFramePr>
        <p:xfrm>
          <a:off x="559680" y="3642134"/>
          <a:ext cx="4624388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4" name="CS ChemDraw Drawing" r:id="rId7" imgW="4022280" imgH="2038320" progId="ChemDraw.Document.6.0">
                  <p:embed/>
                </p:oleObj>
              </mc:Choice>
              <mc:Fallback>
                <p:oleObj name="CS ChemDraw Drawing" r:id="rId7" imgW="4022280" imgH="2038320" progId="ChemDraw.Document.6.0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80" y="3642134"/>
                        <a:ext cx="4624388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21224" y="2972851"/>
            <a:ext cx="1931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905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ІС</a:t>
            </a:r>
            <a:r>
              <a:rPr kumimoji="0" lang="ru-RU" sz="2000" b="1" i="0" u="none" strike="noStrike" kern="0" cap="none" spc="0" normalizeH="0" baseline="-25000" noProof="0" dirty="0">
                <a:ln w="1905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50</a:t>
            </a:r>
            <a:r>
              <a:rPr kumimoji="0" lang="ru-RU" sz="2000" b="1" i="0" u="none" strike="noStrike" kern="0" cap="none" spc="0" normalizeH="0" baseline="0" noProof="0" dirty="0">
                <a:ln w="1905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1 – l0</a:t>
            </a: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sz="2000" b="1" i="1" u="none" strike="noStrike" kern="0" cap="none" spc="0" normalizeH="0" baseline="0" noProof="0" dirty="0" smtClean="0">
                <a:ln w="1905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μ</a:t>
            </a:r>
            <a:r>
              <a:rPr kumimoji="0" lang="ru-RU" sz="2000" b="1" i="1" u="none" strike="noStrike" kern="0" cap="none" spc="0" normalizeH="0" baseline="0" noProof="0" dirty="0" smtClean="0">
                <a:ln w="1905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uk-UA" sz="2000" b="1" i="0" u="none" strike="noStrike" kern="0" cap="none" spc="0" normalizeH="0" baseline="0" noProof="0" dirty="0">
              <a:ln w="1905"/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116924"/>
              </p:ext>
            </p:extLst>
          </p:nvPr>
        </p:nvGraphicFramePr>
        <p:xfrm>
          <a:off x="3452813" y="1044575"/>
          <a:ext cx="2244725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5" name="CS ChemDraw Drawing" r:id="rId9" imgW="1671474" imgH="1401765" progId="ChemDraw.Document.6.0">
                  <p:embed/>
                </p:oleObj>
              </mc:Choice>
              <mc:Fallback>
                <p:oleObj name="CS ChemDraw Drawing" r:id="rId9" imgW="1671474" imgH="1401765" progId="ChemDraw.Document.6.0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044575"/>
                        <a:ext cx="2244725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544108" y="3284984"/>
            <a:ext cx="3231576" cy="2933018"/>
            <a:chOff x="5508226" y="3789040"/>
            <a:chExt cx="3312246" cy="273630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226" y="3789040"/>
              <a:ext cx="3312246" cy="273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оле 12"/>
            <p:cNvSpPr txBox="1">
              <a:spLocks noChangeArrowheads="1"/>
            </p:cNvSpPr>
            <p:nvPr/>
          </p:nvSpPr>
          <p:spPr bwMode="auto">
            <a:xfrm>
              <a:off x="6876256" y="5589240"/>
              <a:ext cx="1728192" cy="43249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36000" tIns="36000" rIns="18000" bIns="36000" anchor="t" anchorCtr="0" upright="1">
              <a:noAutofit/>
            </a:bodyPr>
            <a:lstStyle/>
            <a:p>
              <a:pPr indent="114300" algn="just">
                <a:spcAft>
                  <a:spcPts val="0"/>
                </a:spcAft>
              </a:pPr>
              <a:r>
                <a:rPr lang="en-US" dirty="0">
                  <a:solidFill>
                    <a:schemeClr val="bg1"/>
                  </a:solidFill>
                  <a:effectLst/>
                  <a:latin typeface="Times"/>
                  <a:ea typeface="Times New Roman"/>
                  <a:cs typeface="Times New Roman"/>
                </a:rPr>
                <a:t>ІС</a:t>
              </a:r>
              <a:r>
                <a:rPr lang="en-US" baseline="-25000" dirty="0">
                  <a:solidFill>
                    <a:schemeClr val="bg1"/>
                  </a:solidFill>
                  <a:effectLst/>
                  <a:latin typeface="Times"/>
                  <a:ea typeface="Times New Roman"/>
                  <a:cs typeface="Times New Roman"/>
                </a:rPr>
                <a:t>50</a:t>
              </a:r>
              <a:r>
                <a:rPr lang="en-US" dirty="0">
                  <a:solidFill>
                    <a:schemeClr val="bg1"/>
                  </a:solidFill>
                  <a:effectLst/>
                  <a:latin typeface="Times"/>
                  <a:ea typeface="Times New Roman"/>
                  <a:cs typeface="Times New Roman"/>
                </a:rPr>
                <a:t> = 1,3 </a:t>
              </a:r>
              <a:r>
                <a:rPr lang="en-US" i="1" dirty="0" err="1">
                  <a:solidFill>
                    <a:schemeClr val="bg1"/>
                  </a:solidFill>
                  <a:effectLst/>
                  <a:latin typeface="Times"/>
                  <a:ea typeface="Times New Roman"/>
                  <a:cs typeface="Times New Roman"/>
                </a:rPr>
                <a:t>мкМ</a:t>
              </a:r>
              <a:endParaRPr lang="ru-RU" dirty="0">
                <a:solidFill>
                  <a:schemeClr val="bg1"/>
                </a:solidFill>
                <a:effectLst/>
                <a:latin typeface="Times"/>
                <a:ea typeface="Times New Roman"/>
                <a:cs typeface="Times New Roman"/>
              </a:endParaRPr>
            </a:p>
          </p:txBody>
        </p:sp>
      </p:grp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369597"/>
              </p:ext>
            </p:extLst>
          </p:nvPr>
        </p:nvGraphicFramePr>
        <p:xfrm>
          <a:off x="6960855" y="2848930"/>
          <a:ext cx="1688441" cy="173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6" name="MDLDrawObject Class" r:id="rId12" imgW="1819401" imgH="1876308" progId="MDLDrawOLE.MDLDrawObject.1">
                  <p:embed/>
                </p:oleObj>
              </mc:Choice>
              <mc:Fallback>
                <p:oleObj name="MDLDrawObject Class" r:id="rId12" imgW="1819401" imgH="1876308" progId="MDLDrawOLE.MDLDrawObject.1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855" y="2848930"/>
                        <a:ext cx="1688441" cy="1732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2,6-Діамінопіримідини </a:t>
            </a:r>
            <a:r>
              <a:rPr lang="uk-UA" b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– </a:t>
            </a:r>
            <a:endParaRPr lang="uk-UA" b="1" kern="10" spc="200" dirty="0" smtClean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Інгібітори людської </a:t>
            </a:r>
            <a:r>
              <a:rPr lang="uk-UA" b="1" kern="10" spc="200" dirty="0" err="1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дигідрофолатредуктази</a:t>
            </a:r>
            <a:r>
              <a:rPr lang="uk-UA" b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uk-UA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(</a:t>
            </a:r>
            <a:r>
              <a:rPr lang="en-US" b="1" kern="10" spc="200" dirty="0" err="1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hDHFR</a:t>
            </a:r>
            <a:r>
              <a:rPr lang="en-US" b="1" kern="10" spc="20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)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500813"/>
            <a:ext cx="8143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800" b="1" dirty="0" smtClean="0">
                <a:solidFill>
                  <a:srgbClr val="00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67286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459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spc="20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1-Іміно- та 1-оксо-4-ціанопіридини</a:t>
            </a:r>
            <a:endParaRPr lang="en-US" sz="2000" b="1" kern="10" spc="20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2" descr="Hil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87" y="3933056"/>
            <a:ext cx="2382604" cy="13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D_2\Nauka\Journal\tetrahedron\Carb\Submit_Tetra\Fig\fig_2_col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9060"/>
            <a:ext cx="2351253" cy="1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606357"/>
              </p:ext>
            </p:extLst>
          </p:nvPr>
        </p:nvGraphicFramePr>
        <p:xfrm>
          <a:off x="774629" y="996085"/>
          <a:ext cx="7613795" cy="290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80" name="CS ChemDraw Drawing" r:id="rId5" imgW="5833422" imgH="2221823" progId="ChemDraw.Document.6.0">
                  <p:embed/>
                </p:oleObj>
              </mc:Choice>
              <mc:Fallback>
                <p:oleObj name="CS ChemDraw Drawing" r:id="rId5" imgW="5833422" imgH="2221823" progId="ChemDraw.Document.6.0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29" y="996085"/>
                        <a:ext cx="7613795" cy="2900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E:\D_2\Nauka\Journal\tetrahedron\Carb\Submit_Tetra\Fig\fig_4_colo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65" y="3933056"/>
            <a:ext cx="2311242" cy="1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33713"/>
              </p:ext>
            </p:extLst>
          </p:nvPr>
        </p:nvGraphicFramePr>
        <p:xfrm>
          <a:off x="419100" y="5409220"/>
          <a:ext cx="83073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81" name="CS ChemDraw Drawing" r:id="rId8" imgW="5848809" imgH="522321" progId="">
                  <p:embed/>
                </p:oleObj>
              </mc:Choice>
              <mc:Fallback>
                <p:oleObj name="CS ChemDraw Drawing" r:id="rId8" imgW="5848809" imgH="522321" progId="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09220"/>
                        <a:ext cx="830738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500813"/>
            <a:ext cx="8143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800" b="1" dirty="0" smtClean="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861" y="6262976"/>
            <a:ext cx="8361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D.S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Milokhov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O.V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Khilya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A.V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Turov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Medviediev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O.V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Shishkin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Yu.M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Volovenko</a:t>
            </a:r>
            <a:r>
              <a:rPr lang="en-GB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20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Tetrahedron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2014, </a:t>
            </a:r>
            <a:r>
              <a:rPr lang="nl-NL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70, 1214.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7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815" t="15077" r="7109" b="6701"/>
          <a:stretch>
            <a:fillRect/>
          </a:stretch>
        </p:blipFill>
        <p:spPr bwMode="auto">
          <a:xfrm>
            <a:off x="143655" y="471447"/>
            <a:ext cx="3479007" cy="23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9636" t="8128" b="2903"/>
          <a:stretch>
            <a:fillRect/>
          </a:stretch>
        </p:blipFill>
        <p:spPr bwMode="auto">
          <a:xfrm rot="5400000">
            <a:off x="6521642" y="712586"/>
            <a:ext cx="2553676" cy="199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36887"/>
              </p:ext>
            </p:extLst>
          </p:nvPr>
        </p:nvGraphicFramePr>
        <p:xfrm>
          <a:off x="226999" y="3075014"/>
          <a:ext cx="3395663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95" name="ISIS/Draw Sketch" r:id="rId7" imgW="2000160" imgH="1371600" progId="ISISServer">
                  <p:embed/>
                </p:oleObj>
              </mc:Choice>
              <mc:Fallback>
                <p:oleObj name="ISIS/Draw Sketch" r:id="rId7" imgW="2000160" imgH="137160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9" y="3075014"/>
                        <a:ext cx="3395663" cy="232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5109" y="5145111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FF"/>
                </a:solidFill>
              </a:rPr>
              <a:t>D-1</a:t>
            </a:r>
            <a:endParaRPr lang="uk-UA" b="1" dirty="0">
              <a:solidFill>
                <a:srgbClr val="0099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7449" y="6980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FF"/>
                </a:solidFill>
              </a:rPr>
              <a:t>D-1</a:t>
            </a:r>
            <a:endParaRPr lang="uk-UA" b="1" dirty="0">
              <a:solidFill>
                <a:srgbClr val="0099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4766" y="6980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FF"/>
                </a:solidFill>
              </a:rPr>
              <a:t>D-1</a:t>
            </a:r>
            <a:endParaRPr lang="uk-UA" b="1" dirty="0">
              <a:solidFill>
                <a:srgbClr val="0099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70" y="6980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FF"/>
                </a:solidFill>
              </a:rPr>
              <a:t>D-1</a:t>
            </a:r>
            <a:endParaRPr lang="uk-UA" b="1" dirty="0">
              <a:solidFill>
                <a:srgbClr val="0099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7733" y="6980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D-2</a:t>
            </a:r>
            <a:endParaRPr lang="uk-UA" b="1" dirty="0">
              <a:solidFill>
                <a:srgbClr val="33CC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1799" y="7302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D-2</a:t>
            </a:r>
            <a:endParaRPr lang="uk-UA" b="1" dirty="0">
              <a:solidFill>
                <a:srgbClr val="33CC3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4222" y="7302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D-2</a:t>
            </a:r>
            <a:endParaRPr lang="uk-UA" b="1" dirty="0">
              <a:solidFill>
                <a:srgbClr val="33CC33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6736032" y="3355974"/>
            <a:ext cx="2071476" cy="3166768"/>
            <a:chOff x="6736032" y="3355974"/>
            <a:chExt cx="2071476" cy="31667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6200" t="-4733" r="32106"/>
            <a:stretch>
              <a:fillRect/>
            </a:stretch>
          </p:blipFill>
          <p:spPr bwMode="auto">
            <a:xfrm rot="60000">
              <a:off x="6736032" y="3592684"/>
              <a:ext cx="2046063" cy="293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515520" y="3355974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99FF"/>
                  </a:solidFill>
                </a:rPr>
                <a:t>D-1</a:t>
              </a:r>
              <a:endParaRPr lang="uk-UA" b="1" dirty="0">
                <a:solidFill>
                  <a:srgbClr val="0099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09267" y="3357507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CC33"/>
                  </a:solidFill>
                </a:rPr>
                <a:t>D-2</a:t>
              </a:r>
              <a:endParaRPr lang="uk-UA" b="1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7" name="Группа 23"/>
          <p:cNvGrpSpPr/>
          <p:nvPr/>
        </p:nvGrpSpPr>
        <p:grpSpPr>
          <a:xfrm>
            <a:off x="3805227" y="398421"/>
            <a:ext cx="2446371" cy="2446371"/>
            <a:chOff x="2811652" y="3367279"/>
            <a:chExt cx="2514202" cy="2461050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1"/>
            <a:srcRect l="24595" t="6967" r="49506" b="24965"/>
            <a:stretch>
              <a:fillRect/>
            </a:stretch>
          </p:blipFill>
          <p:spPr bwMode="auto">
            <a:xfrm rot="-60000">
              <a:off x="4009038" y="3367279"/>
              <a:ext cx="1316816" cy="244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1"/>
            <a:srcRect l="51175" t="6967" r="24675" b="24965"/>
            <a:stretch>
              <a:fillRect/>
            </a:stretch>
          </p:blipFill>
          <p:spPr bwMode="auto">
            <a:xfrm rot="-60000">
              <a:off x="2811652" y="3382120"/>
              <a:ext cx="1227913" cy="244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Группа 28"/>
          <p:cNvGrpSpPr/>
          <p:nvPr/>
        </p:nvGrpSpPr>
        <p:grpSpPr>
          <a:xfrm>
            <a:off x="4243383" y="2990844"/>
            <a:ext cx="2008215" cy="1424007"/>
            <a:chOff x="4243383" y="2990844"/>
            <a:chExt cx="2008215" cy="1424007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25098" t="15925" r="30680" b="39712"/>
            <a:stretch>
              <a:fillRect/>
            </a:stretch>
          </p:blipFill>
          <p:spPr bwMode="auto">
            <a:xfrm>
              <a:off x="4243383" y="2990844"/>
              <a:ext cx="2008215" cy="142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4243383" y="2990844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CC33"/>
                  </a:solidFill>
                </a:rPr>
                <a:t>D-2</a:t>
              </a:r>
              <a:endParaRPr lang="uk-UA" b="1" dirty="0">
                <a:solidFill>
                  <a:srgbClr val="33CC33"/>
                </a:solidFill>
              </a:endParaRPr>
            </a:p>
          </p:txBody>
        </p:sp>
      </p:grp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49909"/>
              </p:ext>
            </p:extLst>
          </p:nvPr>
        </p:nvGraphicFramePr>
        <p:xfrm>
          <a:off x="2791620" y="4498180"/>
          <a:ext cx="3076524" cy="2315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96" name="ISIS/Draw Sketch" r:id="rId14" imgW="1809720" imgH="1361880" progId="ISISServer">
                  <p:embed/>
                </p:oleObj>
              </mc:Choice>
              <mc:Fallback>
                <p:oleObj name="ISIS/Draw Sketch" r:id="rId14" imgW="1809720" imgH="136188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620" y="4498180"/>
                        <a:ext cx="3076524" cy="2315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7F0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3036626" y="4293096"/>
            <a:ext cx="3070747" cy="1646261"/>
            <a:chOff x="781173" y="4217536"/>
            <a:chExt cx="3070747" cy="1646261"/>
          </a:xfrm>
        </p:grpSpPr>
        <p:sp>
          <p:nvSpPr>
            <p:cNvPr id="4" name="Крапля 3"/>
            <p:cNvSpPr/>
            <p:nvPr/>
          </p:nvSpPr>
          <p:spPr>
            <a:xfrm rot="18840243">
              <a:off x="2097662" y="4209320"/>
              <a:ext cx="464347" cy="480779"/>
            </a:xfrm>
            <a:prstGeom prst="teardrop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83157" y="424365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err="1" smtClean="0">
                  <a:solidFill>
                    <a:schemeClr val="bg1"/>
                  </a:solidFill>
                </a:rPr>
                <a:t>рН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" r="1545"/>
            <a:stretch/>
          </p:blipFill>
          <p:spPr>
            <a:xfrm>
              <a:off x="781173" y="4869160"/>
              <a:ext cx="3070747" cy="99463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17989" y="481263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0,5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37618" y="48535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3025" y="4875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chemeClr val="bg1"/>
                  </a:solidFill>
                </a:rPr>
                <a:t>2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5651" y="48752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9668" y="48850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364" y="48535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chemeClr val="bg1"/>
                  </a:solidFill>
                </a:rPr>
                <a:t>5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584" y="485775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B4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3459" y="800708"/>
            <a:ext cx="470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Фотоіндукований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 електрона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(PET)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500813"/>
            <a:ext cx="8143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800" b="1" dirty="0" smtClean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3818" y="260648"/>
            <a:ext cx="9144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spc="200" dirty="0" err="1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Флуоресценція</a:t>
            </a:r>
            <a:r>
              <a:rPr lang="ru-RU" sz="2000" b="1" kern="10" spc="200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altLang="uk-UA" sz="2000" b="1" kern="10" spc="20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D-</a:t>
            </a:r>
            <a:r>
              <a:rPr lang="ru-RU" altLang="uk-UA" sz="2000" b="1" kern="10" spc="20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3</a:t>
            </a:r>
            <a:r>
              <a:rPr lang="ru-RU" sz="2000" b="1" kern="10" spc="20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kern="10" spc="200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в </a:t>
            </a:r>
            <a:r>
              <a:rPr lang="ru-RU" sz="2000" b="1" kern="10" spc="200" dirty="0" err="1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присутності</a:t>
            </a:r>
            <a:r>
              <a:rPr lang="ru-RU" sz="2000" b="1" kern="10" spc="200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kern="10" spc="200" dirty="0" err="1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FF"/>
                </a:solidFill>
                <a:latin typeface="Bookman Old Style" pitchFamily="18" charset="0"/>
                <a:cs typeface="Arial" pitchFamily="34" charset="0"/>
              </a:rPr>
              <a:t>кислоти</a:t>
            </a:r>
            <a:endParaRPr lang="ru-RU" sz="2000" b="1" kern="10" spc="200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rgbClr val="0099FF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6057292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Люмінесценція розчину </a:t>
            </a:r>
            <a:r>
              <a:rPr lang="en-US" alt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alt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залежно </a:t>
            </a:r>
            <a:r>
              <a:rPr lang="uk-UA" alt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концентрації </a:t>
            </a:r>
            <a:r>
              <a:rPr lang="en-US" alt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ru-RU" altLang="uk-UA" sz="1800" dirty="0">
              <a:solidFill>
                <a:schemeClr val="tx1"/>
              </a:solidFill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40263"/>
              </p:ext>
            </p:extLst>
          </p:nvPr>
        </p:nvGraphicFramePr>
        <p:xfrm>
          <a:off x="1462088" y="1189038"/>
          <a:ext cx="6286500" cy="337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0" name="CS ChemDraw Drawing" r:id="rId4" imgW="5203920" imgH="2794622" progId="ChemDraw.Document.6.0">
                  <p:embed/>
                </p:oleObj>
              </mc:Choice>
              <mc:Fallback>
                <p:oleObj name="CS ChemDraw Drawing" r:id="rId4" imgW="5203920" imgH="2794622" progId="ChemDraw.Document.6.0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2088" y="1189038"/>
                        <a:ext cx="6286500" cy="337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34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9334</TotalTime>
  <Words>232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Garamond</vt:lpstr>
      <vt:lpstr>Georgia</vt:lpstr>
      <vt:lpstr>Times</vt:lpstr>
      <vt:lpstr>Times New Roman</vt:lpstr>
      <vt:lpstr>Verdana</vt:lpstr>
      <vt:lpstr>Wingdings 2</vt:lpstr>
      <vt:lpstr>Аспект</vt:lpstr>
      <vt:lpstr>CS ChemDraw Drawing</vt:lpstr>
      <vt:lpstr>MDLDrawObject Class</vt:lpstr>
      <vt:lpstr>ISIS/Draw Sketch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Демид</dc:creator>
  <cp:lastModifiedBy>Viktoria Moskvina</cp:lastModifiedBy>
  <cp:revision>867</cp:revision>
  <dcterms:created xsi:type="dcterms:W3CDTF">2011-04-10T09:27:14Z</dcterms:created>
  <dcterms:modified xsi:type="dcterms:W3CDTF">2016-11-24T10:19:59Z</dcterms:modified>
</cp:coreProperties>
</file>