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3" r:id="rId4"/>
    <p:sldId id="262" r:id="rId5"/>
    <p:sldId id="261" r:id="rId6"/>
    <p:sldId id="268" r:id="rId7"/>
    <p:sldId id="265" r:id="rId8"/>
    <p:sldId id="266" r:id="rId9"/>
    <p:sldId id="258" r:id="rId10"/>
    <p:sldId id="267" r:id="rId11"/>
    <p:sldId id="260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na Kuleshova" initials="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A4"/>
    <a:srgbClr val="F16A17"/>
    <a:srgbClr val="ECF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22" d="100"/>
          <a:sy n="22" d="100"/>
        </p:scale>
        <p:origin x="117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emf"/><Relationship Id="rId1" Type="http://schemas.openxmlformats.org/officeDocument/2006/relationships/image" Target="../media/image24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220B0-CE23-4B88-8A2F-12B666CB5928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DAF9-4610-422C-8DBE-0C2FE02DB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1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CF896-442A-4701-9A81-81591C528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E03BC-F5C2-47C5-98CD-5FC446779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3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 Schematic of some key steps involved in a molecular imaging study. The first step is to identify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biochemical process or pathology of interest, and to assess the significance of visualizing this process/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pathology noninvasively via the tools of molecular imaging. The second step is to decide on a molecular target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will enable direct or indirect visualization of the phenomena of interest. This is usually followed by selection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appropriate imaging modality (like those discussed in sect. II) and, if necessary, an imaging agent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(discussed in sect. III). Typically, some chemistry and labeling are required to synthesize the imaging agent (so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it contains both a targeting and signaling component). A number of in vitro (molecular/cell biology-based)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vivo (animal model-based) tests are required to evaluate the specificity and selectivity of the imaging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for visualizing the phenomena of interest. If clinical studies are the end goal, FDA approval is required,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certain mathematical models/algorithms might need to be developed so that meaningful data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obtained from images. Please refer to section V for a step-by-step guide to performing a molecular imaging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study. PET, positron emission tomography; US, ultrasound; SPECT, single photon emission computed tomography;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MRI, magnetic resonance imaging; RAMAN, surface enhanced Raman spectroscopy.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E03BC-F5C2-47C5-98CD-5FC44677912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2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F6E0-7630-45CF-A22D-5BC61B6E79A7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8F8-654D-4C20-BCDE-DB37037BCD04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AD58-36D1-49AD-8A9B-1472F6682C98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89F7-532B-410C-8B64-62A89D0E5D85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861-C837-42B0-B524-0BB26618474D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B764-B9A2-43A7-BBE1-C769809CF3C1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5F7B-A024-4908-921C-E0855B4835CA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3858-55B0-4A71-AA83-841AA7EEC8AB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3341-8001-4A9B-BDCB-7B238FEC71F4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A45-686B-4BC8-81D0-A32FB813A839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C13E-FE0A-4813-BF91-C03653EA90A0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76FD-5F41-4424-936F-C2FDEA8F5359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B67AF-535D-4367-A476-16B08F462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emf"/><Relationship Id="rId10" Type="http://schemas.openxmlformats.org/officeDocument/2006/relationships/image" Target="../media/image9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jpeg"/><Relationship Id="rId11" Type="http://schemas.openxmlformats.org/officeDocument/2006/relationships/image" Target="../media/image30.wmf"/><Relationship Id="rId5" Type="http://schemas.openxmlformats.org/officeDocument/2006/relationships/image" Target="../media/image33.jpe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2.jpeg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cy;&amp;acy;&amp;rcy;&amp;tcy;&amp;icy;&amp;ncy;&amp;kcy;&amp;icy; &amp;pcy;&amp;ocy; &amp;zcy;&amp;acy;&amp;pcy;&amp;rcy;&amp;ocy;&amp;scy;&amp;ucy; &amp;tscy;&amp;vcy;&amp;iecy;&amp;tcy;&amp;ycy; &amp;vcy; &amp;bcy;&amp;ucy;&amp;tcy;&amp;ocy;&amp;ncy;&amp;acy;&amp;khcy; &amp;ncy;&amp;acy; &amp;vcy;&amp;iecy;&amp;tcy;&amp;k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85" y="-100846"/>
            <a:ext cx="9188486" cy="69588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owder"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8691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Перспективи використання </a:t>
            </a:r>
            <a:r>
              <a:rPr lang="uk-U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функціоналізованих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азагетероциклів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візуалізації на клітинному рівні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980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Доповідач: </a:t>
            </a:r>
            <a:r>
              <a:rPr lang="uk-UA" sz="2400" b="1" dirty="0" err="1" smtClean="0"/>
              <a:t>Кулешова</a:t>
            </a:r>
            <a:r>
              <a:rPr lang="uk-UA" sz="2400" b="1" dirty="0" smtClean="0"/>
              <a:t> Олена</a:t>
            </a:r>
          </a:p>
          <a:p>
            <a:r>
              <a:rPr lang="uk-UA" sz="2000" dirty="0" smtClean="0"/>
              <a:t>Аспірантка 2</a:t>
            </a:r>
            <a:r>
              <a:rPr lang="uk-UA" sz="2000" baseline="30000" dirty="0" smtClean="0"/>
              <a:t>го</a:t>
            </a:r>
            <a:r>
              <a:rPr lang="uk-UA" sz="2000" dirty="0" smtClean="0"/>
              <a:t> року навчання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3404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17.11</a:t>
            </a:r>
            <a:r>
              <a:rPr lang="en-US" b="1" dirty="0" smtClean="0"/>
              <a:t>.</a:t>
            </a:r>
            <a:r>
              <a:rPr lang="uk-UA" b="1" dirty="0" smtClean="0"/>
              <a:t>2016</a:t>
            </a:r>
          </a:p>
          <a:p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єднані</a:t>
            </a:r>
            <a:r>
              <a:rPr lang="uk-UA" dirty="0" smtClean="0"/>
              <a:t> наукою.</a:t>
            </a:r>
            <a:endParaRPr lang="en-US" dirty="0" smtClean="0"/>
          </a:p>
          <a:p>
            <a:r>
              <a:rPr lang="uk-UA" dirty="0" smtClean="0"/>
              <a:t>Перспективи </a:t>
            </a:r>
          </a:p>
          <a:p>
            <a:r>
              <a:rPr lang="uk-UA" dirty="0" smtClean="0"/>
              <a:t>міждисциплінарних досліджень.</a:t>
            </a:r>
            <a:endParaRPr lang="ru-RU" dirty="0"/>
          </a:p>
        </p:txBody>
      </p:sp>
      <p:pic>
        <p:nvPicPr>
          <p:cNvPr id="7" name="Picture 43" descr="220px-Uniki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8937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L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0"/>
            <a:ext cx="1008112" cy="77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95936" y="980728"/>
            <a:ext cx="25664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Хімічний факультет</a:t>
            </a:r>
            <a:r>
              <a:rPr lang="en-US" dirty="0" smtClean="0"/>
              <a:t> </a:t>
            </a:r>
            <a:r>
              <a:rPr lang="uk-UA" dirty="0" smtClean="0"/>
              <a:t>КНУ </a:t>
            </a:r>
            <a:endParaRPr lang="en-US" dirty="0" smtClean="0"/>
          </a:p>
          <a:p>
            <a:pPr algn="ctr"/>
            <a:r>
              <a:rPr lang="uk-UA" dirty="0" smtClean="0"/>
              <a:t>імені Тараса Шевченко,</a:t>
            </a:r>
            <a:endParaRPr lang="en-US" dirty="0" smtClean="0"/>
          </a:p>
          <a:p>
            <a:pPr algn="ctr"/>
            <a:r>
              <a:rPr lang="uk-UA" dirty="0" smtClean="0"/>
              <a:t> науковий керівник </a:t>
            </a:r>
            <a:endParaRPr lang="en-US" dirty="0" smtClean="0"/>
          </a:p>
          <a:p>
            <a:pPr algn="ctr"/>
            <a:r>
              <a:rPr lang="uk-UA" b="1" dirty="0" smtClean="0"/>
              <a:t>Воловенко Ю.М.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764704"/>
            <a:ext cx="28008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Лабораторія</a:t>
            </a:r>
            <a:endParaRPr lang="en-US" dirty="0" smtClean="0"/>
          </a:p>
          <a:p>
            <a:pPr algn="ctr"/>
            <a:r>
              <a:rPr lang="uk-UA" dirty="0" smtClean="0"/>
              <a:t> координаційної хімії, </a:t>
            </a:r>
            <a:endParaRPr lang="en-US" dirty="0" smtClean="0"/>
          </a:p>
          <a:p>
            <a:pPr algn="ctr"/>
            <a:r>
              <a:rPr lang="uk-UA" dirty="0" smtClean="0"/>
              <a:t>університет Поля </a:t>
            </a:r>
            <a:r>
              <a:rPr lang="uk-UA" dirty="0" err="1" smtClean="0"/>
              <a:t>Сабатьє</a:t>
            </a:r>
            <a:r>
              <a:rPr lang="uk-UA" dirty="0" smtClean="0"/>
              <a:t>, </a:t>
            </a:r>
            <a:endParaRPr lang="en-US" dirty="0" smtClean="0"/>
          </a:p>
          <a:p>
            <a:pPr algn="ctr"/>
            <a:r>
              <a:rPr lang="uk-UA" dirty="0" smtClean="0"/>
              <a:t>Тулуза, Франція, </a:t>
            </a:r>
            <a:endParaRPr lang="en-US" dirty="0" smtClean="0"/>
          </a:p>
          <a:p>
            <a:pPr algn="ctr"/>
            <a:r>
              <a:rPr lang="uk-UA" dirty="0" smtClean="0"/>
              <a:t>науковий </a:t>
            </a:r>
            <a:r>
              <a:rPr lang="uk-UA" dirty="0" err="1" smtClean="0"/>
              <a:t>кервіник</a:t>
            </a:r>
            <a:r>
              <a:rPr lang="uk-UA" dirty="0" smtClean="0"/>
              <a:t> </a:t>
            </a:r>
            <a:endParaRPr lang="en-US" dirty="0" smtClean="0"/>
          </a:p>
          <a:p>
            <a:pPr algn="ctr"/>
            <a:r>
              <a:rPr lang="uk-UA" b="1" dirty="0" err="1" smtClean="0"/>
              <a:t>Еммануель</a:t>
            </a:r>
            <a:r>
              <a:rPr lang="uk-UA" b="1" dirty="0" smtClean="0"/>
              <a:t> </a:t>
            </a:r>
            <a:r>
              <a:rPr lang="uk-UA" b="1" dirty="0" err="1" smtClean="0"/>
              <a:t>Грас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195513" y="3933825"/>
            <a:ext cx="3527425" cy="1065213"/>
            <a:chOff x="1474" y="2160"/>
            <a:chExt cx="2222" cy="671"/>
          </a:xfrm>
        </p:grpSpPr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1474" y="2160"/>
              <a:ext cx="2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b)</a:t>
              </a:r>
              <a:endParaRPr lang="ru-RU" sz="1400"/>
            </a:p>
          </p:txBody>
        </p:sp>
        <p:pic>
          <p:nvPicPr>
            <p:cNvPr id="6" name="Picture 14" descr="41_perpendicularimaging"/>
            <p:cNvPicPr>
              <a:picLocks noChangeAspect="1" noChangeArrowheads="1"/>
            </p:cNvPicPr>
            <p:nvPr/>
          </p:nvPicPr>
          <p:blipFill>
            <a:blip r:embed="rId2" cstate="print"/>
            <a:srcRect l="23029" t="33557" r="14575" b="33836"/>
            <a:stretch>
              <a:fillRect/>
            </a:stretch>
          </p:blipFill>
          <p:spPr bwMode="auto">
            <a:xfrm>
              <a:off x="1655" y="2205"/>
              <a:ext cx="2041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5324376" y="1660054"/>
            <a:ext cx="1658937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Bond lengths [Å] </a:t>
            </a:r>
          </a:p>
          <a:p>
            <a:r>
              <a:rPr lang="en-US" sz="1400" b="1"/>
              <a:t>and angles [º]:</a:t>
            </a:r>
          </a:p>
          <a:p>
            <a:r>
              <a:rPr lang="en-US" sz="1200"/>
              <a:t>B1-N1 1.550</a:t>
            </a:r>
          </a:p>
          <a:p>
            <a:r>
              <a:rPr lang="en-US" sz="1200"/>
              <a:t>B1-N3 1.531</a:t>
            </a:r>
          </a:p>
          <a:p>
            <a:r>
              <a:rPr lang="en-US" sz="1200"/>
              <a:t>N1B1N3 105.8</a:t>
            </a:r>
            <a:endParaRPr lang="ru-RU" sz="1200"/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2267744" y="2780928"/>
            <a:ext cx="3629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 dirty="0" smtClean="0"/>
              <a:t>Рис 7 </a:t>
            </a:r>
            <a:r>
              <a:rPr lang="en-US" sz="1400" b="1" dirty="0" smtClean="0"/>
              <a:t>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Кристалічна структура комплексу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2c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2555776" y="764704"/>
            <a:ext cx="2717800" cy="1889125"/>
            <a:chOff x="2971" y="663"/>
            <a:chExt cx="1712" cy="1190"/>
          </a:xfrm>
        </p:grpSpPr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2971" y="663"/>
              <a:ext cx="1712" cy="1190"/>
              <a:chOff x="2971" y="663"/>
              <a:chExt cx="1712" cy="1190"/>
            </a:xfrm>
          </p:grpSpPr>
          <p:grpSp>
            <p:nvGrpSpPr>
              <p:cNvPr id="15" name="Group 57"/>
              <p:cNvGrpSpPr>
                <a:grpSpLocks/>
              </p:cNvGrpSpPr>
              <p:nvPr/>
            </p:nvGrpSpPr>
            <p:grpSpPr bwMode="auto">
              <a:xfrm>
                <a:off x="2971" y="663"/>
                <a:ext cx="1712" cy="1190"/>
                <a:chOff x="2971" y="663"/>
                <a:chExt cx="1712" cy="1190"/>
              </a:xfrm>
            </p:grpSpPr>
            <p:pic>
              <p:nvPicPr>
                <p:cNvPr id="17" name="Picture 34" descr="41 с нумерацией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327" t="11601" r="18123" b="20781"/>
                <a:stretch>
                  <a:fillRect/>
                </a:stretch>
              </p:blipFill>
              <p:spPr bwMode="auto">
                <a:xfrm>
                  <a:off x="2971" y="663"/>
                  <a:ext cx="1680" cy="1179"/>
                </a:xfrm>
                <a:prstGeom prst="rect">
                  <a:avLst/>
                </a:prstGeom>
                <a:noFill/>
                <a:ln w="2540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68" y="1661"/>
                  <a:ext cx="21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a)</a:t>
                  </a:r>
                  <a:endParaRPr lang="ru-RU" sz="1400"/>
                </a:p>
              </p:txBody>
            </p:sp>
            <p:sp>
              <p:nvSpPr>
                <p:cNvPr id="1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787" y="1706"/>
                  <a:ext cx="20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chemeClr val="bg2"/>
                      </a:solidFill>
                    </a:rPr>
                    <a:t>F2</a:t>
                  </a:r>
                  <a:endParaRPr lang="ru-RU" sz="900" b="1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923" y="1661"/>
                  <a:ext cx="208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chemeClr val="bg2"/>
                      </a:solidFill>
                    </a:rPr>
                    <a:t>H5</a:t>
                  </a:r>
                  <a:endParaRPr lang="ru-RU" sz="900" b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16" name="Text Box 58"/>
              <p:cNvSpPr txBox="1">
                <a:spLocks noChangeArrowheads="1"/>
              </p:cNvSpPr>
              <p:nvPr/>
            </p:nvSpPr>
            <p:spPr bwMode="auto">
              <a:xfrm>
                <a:off x="4013" y="912"/>
                <a:ext cx="2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>
                    <a:solidFill>
                      <a:schemeClr val="bg2"/>
                    </a:solidFill>
                  </a:rPr>
                  <a:t>C14</a:t>
                </a:r>
                <a:endParaRPr lang="ru-RU" sz="900" b="1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4" name="Text Box 60"/>
            <p:cNvSpPr txBox="1">
              <a:spLocks noChangeArrowheads="1"/>
            </p:cNvSpPr>
            <p:nvPr/>
          </p:nvSpPr>
          <p:spPr bwMode="auto">
            <a:xfrm>
              <a:off x="4137" y="1517"/>
              <a:ext cx="2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chemeClr val="bg2"/>
                  </a:solidFill>
                </a:rPr>
                <a:t>C19</a:t>
              </a:r>
              <a:endParaRPr lang="ru-RU" sz="9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0" y="3284538"/>
            <a:ext cx="9144000" cy="2673350"/>
            <a:chOff x="0" y="2069"/>
            <a:chExt cx="5760" cy="1684"/>
          </a:xfrm>
        </p:grpSpPr>
        <p:pic>
          <p:nvPicPr>
            <p:cNvPr id="22" name="Picture 51" descr="41 водородные связи (6 молекул)"/>
            <p:cNvPicPr>
              <a:picLocks noChangeAspect="1" noChangeArrowheads="1"/>
            </p:cNvPicPr>
            <p:nvPr/>
          </p:nvPicPr>
          <p:blipFill>
            <a:blip r:embed="rId4" cstate="print"/>
            <a:srcRect l="2081" t="20473" r="3998" b="21600"/>
            <a:stretch>
              <a:fillRect/>
            </a:stretch>
          </p:blipFill>
          <p:spPr bwMode="auto">
            <a:xfrm>
              <a:off x="0" y="2069"/>
              <a:ext cx="4558" cy="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54"/>
            <p:cNvSpPr txBox="1">
              <a:spLocks noChangeArrowheads="1"/>
            </p:cNvSpPr>
            <p:nvPr/>
          </p:nvSpPr>
          <p:spPr bwMode="auto">
            <a:xfrm>
              <a:off x="4715" y="2296"/>
              <a:ext cx="1045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Bond lengths [Å] </a:t>
              </a:r>
            </a:p>
            <a:p>
              <a:r>
                <a:rPr lang="en-US" sz="1400" b="1"/>
                <a:t>and angles [º]:</a:t>
              </a:r>
            </a:p>
            <a:p>
              <a:r>
                <a:rPr lang="en-US" sz="1200"/>
                <a:t>CH</a:t>
              </a:r>
              <a:r>
                <a:rPr lang="en-US" sz="1200" baseline="-25000"/>
                <a:t>3</a:t>
              </a:r>
              <a:r>
                <a:rPr lang="en-US" sz="1200"/>
                <a:t>-F1  2.42 </a:t>
              </a:r>
            </a:p>
            <a:p>
              <a:r>
                <a:rPr lang="en-US" sz="1200"/>
                <a:t>C14H(CH</a:t>
              </a:r>
              <a:r>
                <a:rPr lang="en-US" sz="1200" baseline="-25000"/>
                <a:t>3</a:t>
              </a:r>
              <a:r>
                <a:rPr lang="en-US" sz="1200"/>
                <a:t>)F1 128 </a:t>
              </a:r>
            </a:p>
            <a:p>
              <a:r>
                <a:rPr lang="en-US" sz="1200"/>
                <a:t>H5-F2   2.50</a:t>
              </a:r>
            </a:p>
            <a:p>
              <a:r>
                <a:rPr lang="en-US" sz="1200"/>
                <a:t>C19H5F2 131</a:t>
              </a: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4241" y="2432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c)</a:t>
              </a:r>
              <a:endParaRPr lang="ru-RU" sz="1400"/>
            </a:p>
          </p:txBody>
        </p:sp>
      </p:grp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59785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 smtClean="0"/>
              <a:t>Рис. 7 </a:t>
            </a:r>
            <a:r>
              <a:rPr lang="en-US" sz="1400" b="1" dirty="0" smtClean="0"/>
              <a:t>b) </a:t>
            </a:r>
            <a:r>
              <a:rPr lang="uk-UA" sz="1400" dirty="0" smtClean="0"/>
              <a:t>ортогональний вид комплексу </a:t>
            </a:r>
            <a:r>
              <a:rPr lang="uk-UA" sz="1400" b="1" dirty="0" smtClean="0"/>
              <a:t>2с, </a:t>
            </a:r>
            <a:r>
              <a:rPr lang="uk-UA" sz="1400" dirty="0" smtClean="0"/>
              <a:t>що демонструє </a:t>
            </a:r>
            <a:r>
              <a:rPr lang="uk-UA" sz="1400" dirty="0" err="1" smtClean="0"/>
              <a:t>планарність</a:t>
            </a:r>
            <a:r>
              <a:rPr lang="uk-UA" sz="1400" dirty="0" smtClean="0"/>
              <a:t> молекули; </a:t>
            </a:r>
            <a:r>
              <a:rPr lang="uk-UA" sz="1400" b="1" i="1" dirty="0" smtClean="0"/>
              <a:t>с</a:t>
            </a:r>
            <a:r>
              <a:rPr lang="en-US" sz="1400" b="1" i="1" dirty="0" smtClean="0"/>
              <a:t>) </a:t>
            </a:r>
            <a:r>
              <a:rPr lang="uk-UA" sz="1400" i="1" dirty="0" smtClean="0"/>
              <a:t>Водневі </a:t>
            </a:r>
            <a:r>
              <a:rPr lang="uk-UA" sz="1400" i="1" dirty="0" err="1" smtClean="0"/>
              <a:t>зв</a:t>
            </a:r>
            <a:r>
              <a:rPr lang="en-US" sz="1400" i="1" dirty="0" smtClean="0"/>
              <a:t>’</a:t>
            </a:r>
            <a:r>
              <a:rPr lang="uk-UA" sz="1400" i="1" dirty="0" err="1" smtClean="0"/>
              <a:t>язки</a:t>
            </a:r>
            <a:r>
              <a:rPr lang="uk-UA" sz="1400" i="1" dirty="0" smtClean="0"/>
              <a:t> між шарами</a:t>
            </a:r>
            <a:r>
              <a:rPr lang="en-US" sz="1400" i="1" dirty="0" smtClean="0"/>
              <a:t> </a:t>
            </a:r>
            <a:r>
              <a:rPr lang="en-US" sz="1400" i="1" dirty="0"/>
              <a:t>(CH</a:t>
            </a:r>
            <a:r>
              <a:rPr lang="en-US" sz="1400" i="1" baseline="-25000" dirty="0"/>
              <a:t>3</a:t>
            </a:r>
            <a:r>
              <a:rPr lang="en-US" sz="1400" i="1" dirty="0"/>
              <a:t>----F, CH----F hydrogen bonding)</a:t>
            </a:r>
            <a:r>
              <a:rPr lang="en-US" sz="1400" b="1" i="1" dirty="0"/>
              <a:t> </a:t>
            </a:r>
            <a:r>
              <a:rPr lang="uk-UA" sz="1400" b="1" i="1" dirty="0" smtClean="0"/>
              <a:t>в 2с; </a:t>
            </a:r>
            <a:r>
              <a:rPr lang="ru-RU" sz="1400" b="1" i="1" dirty="0" smtClean="0"/>
              <a:t>)</a:t>
            </a:r>
            <a:r>
              <a:rPr lang="ru-RU" sz="1400" i="1" dirty="0" smtClean="0"/>
              <a:t> </a:t>
            </a:r>
            <a:r>
              <a:rPr lang="uk-UA" sz="1400" i="1" dirty="0" smtClean="0"/>
              <a:t>Шарова кристалічна с </a:t>
            </a:r>
            <a:r>
              <a:rPr lang="uk-UA" sz="1400" i="1" dirty="0" err="1" smtClean="0"/>
              <a:t>руктура</a:t>
            </a:r>
            <a:r>
              <a:rPr lang="uk-UA" sz="1400" i="1" dirty="0" smtClean="0"/>
              <a:t> </a:t>
            </a:r>
            <a:r>
              <a:rPr lang="en-US" sz="1400" b="1" i="1" dirty="0" smtClean="0"/>
              <a:t>2c</a:t>
            </a:r>
            <a:r>
              <a:rPr lang="en-US" sz="1400" b="1" i="1" dirty="0"/>
              <a:t>. </a:t>
            </a:r>
            <a:r>
              <a:rPr lang="uk-UA" sz="1400" i="1" dirty="0" smtClean="0"/>
              <a:t>Середня відстань між шарами складає </a:t>
            </a:r>
            <a:r>
              <a:rPr lang="en-US" sz="1400" dirty="0" smtClean="0"/>
              <a:t>3.727 </a:t>
            </a:r>
            <a:r>
              <a:rPr lang="en-US" sz="1400" dirty="0"/>
              <a:t>Å</a:t>
            </a:r>
            <a:endParaRPr lang="ru-RU" sz="1400" dirty="0"/>
          </a:p>
          <a:p>
            <a:endParaRPr lang="ru-RU" sz="1400" i="1" dirty="0"/>
          </a:p>
        </p:txBody>
      </p:sp>
      <p:grpSp>
        <p:nvGrpSpPr>
          <p:cNvPr id="26" name="Group 70"/>
          <p:cNvGrpSpPr>
            <a:grpSpLocks/>
          </p:cNvGrpSpPr>
          <p:nvPr/>
        </p:nvGrpSpPr>
        <p:grpSpPr bwMode="auto">
          <a:xfrm>
            <a:off x="0" y="3175000"/>
            <a:ext cx="9144000" cy="2881313"/>
            <a:chOff x="6146" y="799"/>
            <a:chExt cx="5760" cy="1815"/>
          </a:xfrm>
        </p:grpSpPr>
        <p:sp>
          <p:nvSpPr>
            <p:cNvPr id="27" name="Rectangle 68"/>
            <p:cNvSpPr>
              <a:spLocks noChangeArrowheads="1"/>
            </p:cNvSpPr>
            <p:nvPr/>
          </p:nvSpPr>
          <p:spPr bwMode="auto">
            <a:xfrm>
              <a:off x="6146" y="799"/>
              <a:ext cx="5760" cy="181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" name="Group 67"/>
            <p:cNvGrpSpPr>
              <a:grpSpLocks/>
            </p:cNvGrpSpPr>
            <p:nvPr/>
          </p:nvGrpSpPr>
          <p:grpSpPr bwMode="auto">
            <a:xfrm>
              <a:off x="6962" y="799"/>
              <a:ext cx="3991" cy="1814"/>
              <a:chOff x="6237" y="2160"/>
              <a:chExt cx="3991" cy="1814"/>
            </a:xfrm>
          </p:grpSpPr>
          <p:grpSp>
            <p:nvGrpSpPr>
              <p:cNvPr id="29" name="Group 65"/>
              <p:cNvGrpSpPr>
                <a:grpSpLocks/>
              </p:cNvGrpSpPr>
              <p:nvPr/>
            </p:nvGrpSpPr>
            <p:grpSpPr bwMode="auto">
              <a:xfrm>
                <a:off x="6237" y="2160"/>
                <a:ext cx="3991" cy="1814"/>
                <a:chOff x="6327" y="1979"/>
                <a:chExt cx="4059" cy="1972"/>
              </a:xfrm>
            </p:grpSpPr>
            <p:pic>
              <p:nvPicPr>
                <p:cNvPr id="31" name="Picture 18" descr="the assosiation of molecules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2727" b="19467"/>
                <a:stretch>
                  <a:fillRect/>
                </a:stretch>
              </p:blipFill>
              <p:spPr bwMode="auto">
                <a:xfrm>
                  <a:off x="6327" y="1979"/>
                  <a:ext cx="4059" cy="1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AutoShape 28"/>
                <p:cNvSpPr>
                  <a:spLocks noChangeArrowheads="1"/>
                </p:cNvSpPr>
                <p:nvPr/>
              </p:nvSpPr>
              <p:spPr bwMode="auto">
                <a:xfrm flipH="1">
                  <a:off x="9639" y="2478"/>
                  <a:ext cx="46" cy="227"/>
                </a:xfrm>
                <a:prstGeom prst="upDownArrow">
                  <a:avLst>
                    <a:gd name="adj1" fmla="val 50000"/>
                    <a:gd name="adj2" fmla="val 9869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74" y="2579"/>
                  <a:ext cx="454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3.727 Å</a:t>
                  </a:r>
                  <a:endParaRPr lang="ru-RU" sz="1200"/>
                </a:p>
              </p:txBody>
            </p:sp>
          </p:grpSp>
          <p:sp>
            <p:nvSpPr>
              <p:cNvPr id="30" name="Text Box 66"/>
              <p:cNvSpPr txBox="1">
                <a:spLocks noChangeArrowheads="1"/>
              </p:cNvSpPr>
              <p:nvPr/>
            </p:nvSpPr>
            <p:spPr bwMode="auto">
              <a:xfrm>
                <a:off x="6360" y="2807"/>
                <a:ext cx="24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d)</a:t>
                </a:r>
                <a:endParaRPr lang="ru-RU"/>
              </a:p>
            </p:txBody>
          </p:sp>
        </p:grpSp>
      </p:grpSp>
      <p:sp>
        <p:nvSpPr>
          <p:cNvPr id="34" name="Rectangle 72"/>
          <p:cNvSpPr>
            <a:spLocks noChangeArrowheads="1"/>
          </p:cNvSpPr>
          <p:nvPr/>
        </p:nvSpPr>
        <p:spPr bwMode="auto">
          <a:xfrm>
            <a:off x="5857875" y="6553200"/>
            <a:ext cx="296542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[</a:t>
            </a:r>
            <a:r>
              <a:rPr lang="uk-UA" sz="1400" dirty="0" smtClean="0"/>
              <a:t>6</a:t>
            </a:r>
            <a:r>
              <a:rPr lang="en-US" sz="1400" dirty="0" smtClean="0"/>
              <a:t>]</a:t>
            </a:r>
            <a:r>
              <a:rPr lang="ru-RU" sz="1400" dirty="0" err="1"/>
              <a:t>Chem</a:t>
            </a:r>
            <a:r>
              <a:rPr lang="ru-RU" sz="1400" dirty="0"/>
              <a:t>. </a:t>
            </a:r>
            <a:r>
              <a:rPr lang="ru-RU" sz="1400" dirty="0" err="1"/>
              <a:t>Eur</a:t>
            </a:r>
            <a:r>
              <a:rPr lang="ru-RU" sz="1400" dirty="0"/>
              <a:t>. J. </a:t>
            </a:r>
            <a:r>
              <a:rPr lang="ru-RU" sz="1400" b="1" dirty="0"/>
              <a:t>2013</a:t>
            </a:r>
            <a:r>
              <a:rPr lang="ru-RU" sz="1400" dirty="0"/>
              <a:t>, 19, 5375 – 5386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67544" y="0"/>
            <a:ext cx="82192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Дослідження будови кристалів комплексів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" name="Picture 36" descr="for X-Ray B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93903">
            <a:off x="5075138" y="675804"/>
            <a:ext cx="11779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8604448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30803" t="16360" r="32212" b="9055"/>
          <a:stretch>
            <a:fillRect/>
          </a:stretch>
        </p:blipFill>
        <p:spPr bwMode="auto">
          <a:xfrm>
            <a:off x="0" y="0"/>
            <a:ext cx="6048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6027003"/>
            <a:ext cx="313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исунок: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Michelle L. James. A molecular imaging primer: modalities, imaging agents, and applications /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Sanjiv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Gambhir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// </a:t>
            </a: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Physiol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Rev. – 2012. Vol. 92. – P. 897-965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7744" y="1916832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&amp;Kcy;&amp;acy;&amp;rcy;&amp;tcy;&amp;icy;&amp;ncy;&amp;kcy;&amp;icy; &amp;pcy;&amp;ocy; &amp;zcy;&amp;acy;&amp;pcy;&amp;rcy;&amp;ocy;&amp;scy;&amp;ucy; &amp;kcy;&amp;acy;&amp;rcy;&amp;tcy;&amp;icy;&amp;ncy;&amp;kcy;&amp;acy; &amp;mcy;&amp;acy;&amp;yacy;&amp;chcy;&amp;ocy;&amp;kcy; &amp;mcy;&amp;iecy;&amp;scy;&amp;tcy;&amp;ocy;&amp;pcy;&amp;ocy;&amp;lcy;&amp;ocy;&amp;zhcy;&amp;iecy;&amp;ncy;&amp;icy;&amp;yacy; &amp;kcy;&amp;acy;&amp;kcy; &amp;ncy;&amp;acy; &amp;kcy;&amp;acy;&amp;rcy;&amp;tcy;&amp;acy;&amp;khcy;"/>
          <p:cNvPicPr>
            <a:picLocks noChangeAspect="1" noChangeArrowheads="1"/>
          </p:cNvPicPr>
          <p:nvPr/>
        </p:nvPicPr>
        <p:blipFill>
          <a:blip r:embed="rId5" cstate="print"/>
          <a:srcRect l="43200" t="32256" r="31960" b="37504"/>
          <a:stretch>
            <a:fillRect/>
          </a:stretch>
        </p:blipFill>
        <p:spPr bwMode="auto">
          <a:xfrm>
            <a:off x="6372200" y="1988840"/>
            <a:ext cx="1656184" cy="10801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72200" y="1556792"/>
            <a:ext cx="188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Відправна точка: </a:t>
            </a:r>
          </a:p>
          <a:p>
            <a:r>
              <a:rPr lang="uk-UA" b="1" dirty="0" smtClean="0"/>
              <a:t>хімічний </a:t>
            </a:r>
            <a:r>
              <a:rPr lang="uk-UA" b="1" dirty="0" err="1" smtClean="0"/>
              <a:t>ф-т</a:t>
            </a:r>
            <a:r>
              <a:rPr lang="uk-UA" b="1" dirty="0" smtClean="0"/>
              <a:t> КНУ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2267744" y="1916832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30501" y="4797152"/>
            <a:ext cx="341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Що є мішенню комплексів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  на клітинному рівні?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Чи є вибірковість у </a:t>
            </a:r>
            <a:r>
              <a:rPr lang="uk-UA" dirty="0" err="1" smtClean="0">
                <a:solidFill>
                  <a:srgbClr val="FF0000"/>
                </a:solidFill>
              </a:rPr>
              <a:t>зв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err="1" smtClean="0">
                <a:solidFill>
                  <a:srgbClr val="FF0000"/>
                </a:solidFill>
              </a:rPr>
              <a:t>язуванні</a:t>
            </a:r>
            <a:r>
              <a:rPr lang="uk-UA" dirty="0" smtClean="0">
                <a:solidFill>
                  <a:srgbClr val="FF0000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Які потрібні модифікації?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283968" y="1196752"/>
            <a:ext cx="432048" cy="288032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355976" y="980728"/>
            <a:ext cx="504056" cy="288032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79912" y="188640"/>
            <a:ext cx="183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Будова мішені?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267744" y="2636912"/>
            <a:ext cx="1728192" cy="1368152"/>
            <a:chOff x="2267744" y="2636912"/>
            <a:chExt cx="1728192" cy="1368152"/>
          </a:xfrm>
        </p:grpSpPr>
        <p:sp>
          <p:nvSpPr>
            <p:cNvPr id="30" name="Овал 29"/>
            <p:cNvSpPr/>
            <p:nvPr/>
          </p:nvSpPr>
          <p:spPr>
            <a:xfrm>
              <a:off x="2267744" y="2636912"/>
              <a:ext cx="1728192" cy="1368152"/>
            </a:xfrm>
            <a:prstGeom prst="ellipse">
              <a:avLst/>
            </a:prstGeom>
            <a:gradFill flip="none" rotWithShape="1">
              <a:gsLst>
                <a:gs pos="13000">
                  <a:srgbClr val="F16A17"/>
                </a:gs>
                <a:gs pos="71000">
                  <a:srgbClr val="F8FAA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2555776" y="2780928"/>
            <a:ext cx="1307389" cy="1114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CS ChemDraw Drawing" r:id="rId6" imgW="921882" imgH="785608" progId="ChemDraw.Document.6.0">
                    <p:embed/>
                  </p:oleObj>
                </mc:Choice>
                <mc:Fallback>
                  <p:oleObj name="CS ChemDraw Drawing" r:id="rId6" imgW="921882" imgH="785608" progId="ChemDraw.Document.6.0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780928"/>
                          <a:ext cx="1307389" cy="1114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5935108" y="2996952"/>
            <a:ext cx="320889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Завдання: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FF0000"/>
                </a:solidFill>
              </a:rPr>
              <a:t> Дослідження впливу природи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uk-UA" sz="1400" dirty="0" err="1" smtClean="0">
                <a:solidFill>
                  <a:srgbClr val="FF0000"/>
                </a:solidFill>
              </a:rPr>
              <a:t>гетероцикла</a:t>
            </a:r>
            <a:r>
              <a:rPr lang="uk-UA" sz="1400" dirty="0" smtClean="0">
                <a:solidFill>
                  <a:srgbClr val="FF0000"/>
                </a:solidFill>
              </a:rPr>
              <a:t> на положення </a:t>
            </a:r>
            <a:r>
              <a:rPr lang="uk-UA" sz="1400" dirty="0" err="1" smtClean="0">
                <a:solidFill>
                  <a:srgbClr val="FF0000"/>
                </a:solidFill>
              </a:rPr>
              <a:t>масимума</a:t>
            </a:r>
            <a:r>
              <a:rPr lang="uk-UA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sz="1400" dirty="0">
                <a:solidFill>
                  <a:srgbClr val="FF0000"/>
                </a:solidFill>
              </a:rPr>
              <a:t> </a:t>
            </a:r>
            <a:r>
              <a:rPr lang="uk-UA" sz="1400" dirty="0" smtClean="0">
                <a:solidFill>
                  <a:srgbClr val="FF0000"/>
                </a:solidFill>
              </a:rPr>
              <a:t> емісії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>
                <a:solidFill>
                  <a:srgbClr val="FF0000"/>
                </a:solidFill>
              </a:rPr>
              <a:t> </a:t>
            </a:r>
            <a:r>
              <a:rPr lang="uk-UA" sz="1400" dirty="0" smtClean="0">
                <a:solidFill>
                  <a:srgbClr val="FF0000"/>
                </a:solidFill>
              </a:rPr>
              <a:t>Модифікації структури з метою </a:t>
            </a:r>
          </a:p>
          <a:p>
            <a:r>
              <a:rPr lang="uk-UA" sz="1400" dirty="0">
                <a:solidFill>
                  <a:srgbClr val="FF0000"/>
                </a:solidFill>
              </a:rPr>
              <a:t> </a:t>
            </a:r>
            <a:r>
              <a:rPr lang="uk-UA" sz="1400" dirty="0" smtClean="0">
                <a:solidFill>
                  <a:srgbClr val="FF0000"/>
                </a:solidFill>
              </a:rPr>
              <a:t>  збільшення </a:t>
            </a:r>
            <a:r>
              <a:rPr lang="uk-UA" sz="1400" dirty="0" err="1" smtClean="0">
                <a:solidFill>
                  <a:srgbClr val="FF0000"/>
                </a:solidFill>
              </a:rPr>
              <a:t>Стоксового</a:t>
            </a:r>
            <a:r>
              <a:rPr lang="uk-UA" sz="1400" dirty="0" smtClean="0">
                <a:solidFill>
                  <a:srgbClr val="FF0000"/>
                </a:solidFill>
              </a:rPr>
              <a:t> зсуву та зсуву </a:t>
            </a:r>
          </a:p>
          <a:p>
            <a:r>
              <a:rPr lang="uk-UA" sz="1400" dirty="0" smtClean="0">
                <a:solidFill>
                  <a:srgbClr val="FF0000"/>
                </a:solidFill>
              </a:rPr>
              <a:t>   </a:t>
            </a:r>
            <a:r>
              <a:rPr lang="uk-UA" sz="1400" dirty="0" err="1" smtClean="0">
                <a:solidFill>
                  <a:srgbClr val="FF0000"/>
                </a:solidFill>
              </a:rPr>
              <a:t>максимума</a:t>
            </a:r>
            <a:r>
              <a:rPr lang="uk-UA" sz="1400" dirty="0" smtClean="0">
                <a:solidFill>
                  <a:srgbClr val="FF0000"/>
                </a:solidFill>
              </a:rPr>
              <a:t> флуоресценції в область </a:t>
            </a:r>
          </a:p>
          <a:p>
            <a:r>
              <a:rPr lang="uk-UA" sz="1400" dirty="0" smtClean="0">
                <a:solidFill>
                  <a:srgbClr val="FF0000"/>
                </a:solidFill>
              </a:rPr>
              <a:t>   ближнього ІЧ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4448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09827E-6 C 0.01111 0.00462 0.00694 -0.00093 0.01475 -0.00671 C 0.0177 -0.00902 0.02135 -0.00948 0.02465 -0.01087 C 0.04253 -0.0185 0.0618 -0.02312 0.08038 -0.02636 C 0.10104 -0.02474 0.11354 -0.02058 0.13281 -0.01757 C 0.14461 -0.01226 0.15486 -0.00486 0.16718 -0.00231 C 0.17256 0.00023 0.17812 0.00231 0.18368 0.00439 C 0.18611 0.01433 0.18871 0.01179 0.19513 0.01734 C 0.19618 0.02035 0.19652 0.02381 0.19826 0.02613 C 0.19947 0.02774 0.20208 0.02682 0.20329 0.02844 C 0.2118 0.03977 0.19652 0.03144 0.20989 0.03699 C 0.2151 0.04185 0.2177 0.0474 0.22291 0.05225 C 0.22812 0.06266 0.22986 0.07584 0.23767 0.083 C 0.23993 0.0874 0.24201 0.09156 0.24427 0.09595 C 0.24531 0.09826 0.24756 0.10266 0.24756 0.10289 C 0.2493 0.11006 0.25243 0.11653 0.25243 0.12439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4" grpId="1" animBg="1"/>
      <p:bldP spid="19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56272" y="722500"/>
            <a:ext cx="2736304" cy="187220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04544" y="506476"/>
            <a:ext cx="2736304" cy="1872208"/>
          </a:xfrm>
          <a:prstGeom prst="ellipse">
            <a:avLst/>
          </a:prstGeom>
          <a:gradFill>
            <a:gsLst>
              <a:gs pos="13000">
                <a:srgbClr val="ECFE3C"/>
              </a:gs>
              <a:gs pos="50000">
                <a:srgbClr val="F8FAA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Візуалізація клітин: навіщо?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10640" t="45730" r="62175" b="9641"/>
          <a:stretch>
            <a:fillRect/>
          </a:stretch>
        </p:blipFill>
        <p:spPr bwMode="auto">
          <a:xfrm>
            <a:off x="179512" y="2636912"/>
            <a:ext cx="42908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Gooitzen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M. van Dam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Intraoperative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Tumor-Specific Fluorescent Imaging in Ovarian Cancer by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Receptor Targeting: First In-Human Results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Gooitzen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M. van Dam, George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Themelis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Lucia M.A. et al. //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Nature Medicine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 2011. – Vol. 17,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№10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–  P. 1315-1320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 l="8921" t="20297" r="41270" b="17688"/>
          <a:stretch>
            <a:fillRect/>
          </a:stretch>
        </p:blipFill>
        <p:spPr bwMode="auto">
          <a:xfrm>
            <a:off x="4644008" y="2708920"/>
            <a:ext cx="4104456" cy="28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92080" y="908720"/>
            <a:ext cx="406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~ </a:t>
            </a:r>
            <a:r>
              <a:rPr lang="en-US" dirty="0" smtClean="0"/>
              <a:t>85%</a:t>
            </a:r>
            <a:r>
              <a:rPr lang="uk-UA" dirty="0" smtClean="0"/>
              <a:t> </a:t>
            </a:r>
            <a:r>
              <a:rPr lang="en-US" dirty="0" smtClean="0"/>
              <a:t> </a:t>
            </a:r>
            <a:r>
              <a:rPr lang="uk-UA" dirty="0" smtClean="0"/>
              <a:t>уражених клітин при раку яєчників мають експресію рецепторів </a:t>
            </a:r>
            <a:r>
              <a:rPr lang="uk-UA" dirty="0" err="1" smtClean="0"/>
              <a:t>фолевої</a:t>
            </a:r>
            <a:r>
              <a:rPr lang="uk-UA" dirty="0" smtClean="0"/>
              <a:t> кислоти</a:t>
            </a:r>
          </a:p>
          <a:p>
            <a:r>
              <a:rPr lang="uk-UA" dirty="0" smtClean="0"/>
              <a:t>~ 80% при раку легень</a:t>
            </a:r>
          </a:p>
          <a:p>
            <a:endParaRPr lang="uk-UA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661248"/>
            <a:ext cx="45138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Рис. 1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Візуалізація уражених ділянок тканин за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допомогою флуоресцентної мітки (а) – реальна операція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Знайдено 34 уражених зони!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28588" y="577850"/>
          <a:ext cx="4948237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S ChemDraw Drawing" r:id="rId5" imgW="4947790" imgH="1531315" progId="ChemDraw.Document.6.0">
                  <p:embed/>
                </p:oleObj>
              </mc:Choice>
              <mc:Fallback>
                <p:oleObj name="CS ChemDraw Drawing" r:id="rId5" imgW="4947790" imgH="1531315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577850"/>
                        <a:ext cx="4948237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3568" y="2060848"/>
            <a:ext cx="1423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err="1" smtClean="0">
                <a:solidFill>
                  <a:srgbClr val="0070C0"/>
                </a:solidFill>
              </a:rPr>
              <a:t>Фолієва</a:t>
            </a:r>
            <a:r>
              <a:rPr lang="uk-UA" sz="1400" dirty="0" smtClean="0">
                <a:solidFill>
                  <a:srgbClr val="0070C0"/>
                </a:solidFill>
              </a:rPr>
              <a:t> кислота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r>
              <a:rPr lang="uk-UA" sz="1400" dirty="0" smtClean="0">
                <a:solidFill>
                  <a:srgbClr val="0070C0"/>
                </a:solidFill>
              </a:rPr>
              <a:t> (вітамін </a:t>
            </a:r>
            <a:r>
              <a:rPr lang="en-US" sz="1400" dirty="0" smtClean="0">
                <a:solidFill>
                  <a:srgbClr val="0070C0"/>
                </a:solidFill>
              </a:rPr>
              <a:t>B9</a:t>
            </a:r>
            <a:r>
              <a:rPr lang="uk-UA" sz="1400" dirty="0" smtClean="0">
                <a:solidFill>
                  <a:srgbClr val="0070C0"/>
                </a:solidFill>
              </a:rPr>
              <a:t>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1916832"/>
            <a:ext cx="1059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 smtClean="0">
                <a:solidFill>
                  <a:schemeClr val="accent6">
                    <a:lumMod val="75000"/>
                  </a:schemeClr>
                </a:solidFill>
              </a:rPr>
              <a:t>Флуорофор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1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35730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4797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67944" y="6021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04664"/>
          </a:xfrm>
        </p:spPr>
        <p:txBody>
          <a:bodyPr>
            <a:normAutofit fontScale="90000"/>
          </a:bodyPr>
          <a:lstStyle/>
          <a:p>
            <a:pPr lvl="0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Візуалізація клітин: навіщо?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9"/>
            <a:ext cx="5724128" cy="266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[2] Jae-Jung Lee.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Bodipy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diacrylate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imaging probes for targeted proteins inside live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cells / Jae-Jung Lee, Sung-Chan Lee,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Duanting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Zhai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et al. // Chem.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Commun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– 2011. Vol. – 47. P. 4508–4510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b="29741"/>
          <a:stretch>
            <a:fillRect/>
          </a:stretch>
        </p:blipFill>
        <p:spPr bwMode="auto">
          <a:xfrm>
            <a:off x="179512" y="3501008"/>
            <a:ext cx="484760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76470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R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7667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5724128" cy="266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4008" y="47667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6288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242088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R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548680"/>
            <a:ext cx="2656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 – </a:t>
            </a:r>
            <a:r>
              <a:rPr lang="uk-UA" dirty="0" smtClean="0"/>
              <a:t>цистеїн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R</a:t>
            </a:r>
            <a:r>
              <a:rPr lang="en-US" dirty="0" smtClean="0"/>
              <a:t> – </a:t>
            </a:r>
            <a:r>
              <a:rPr lang="uk-UA" dirty="0" smtClean="0"/>
              <a:t>аргінін</a:t>
            </a:r>
            <a:endParaRPr lang="en-US" dirty="0" smtClean="0"/>
          </a:p>
          <a:p>
            <a:endParaRPr lang="uk-UA" dirty="0" smtClean="0"/>
          </a:p>
          <a:p>
            <a:r>
              <a:rPr lang="uk-UA" dirty="0" smtClean="0"/>
              <a:t>М – метіонін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А – аланін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Е – </a:t>
            </a:r>
            <a:r>
              <a:rPr lang="uk-UA" dirty="0" err="1" smtClean="0"/>
              <a:t>глутамінова</a:t>
            </a:r>
            <a:r>
              <a:rPr lang="uk-UA" dirty="0" smtClean="0"/>
              <a:t> кислота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8789084">
            <a:off x="4326329" y="1800375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МЕААА</a:t>
            </a:r>
            <a:r>
              <a:rPr lang="en-US" dirty="0" smtClean="0"/>
              <a:t>REA</a:t>
            </a:r>
            <a:r>
              <a:rPr lang="en-US" b="1" dirty="0" smtClean="0">
                <a:solidFill>
                  <a:srgbClr val="00B0F0"/>
                </a:solidFill>
              </a:rPr>
              <a:t>RC</a:t>
            </a:r>
            <a:r>
              <a:rPr lang="en-US" dirty="0" smtClean="0"/>
              <a:t>RE</a:t>
            </a:r>
            <a:r>
              <a:rPr lang="en-US" b="1" dirty="0" smtClean="0">
                <a:solidFill>
                  <a:srgbClr val="00B0F0"/>
                </a:solidFill>
              </a:rPr>
              <a:t>RC</a:t>
            </a:r>
            <a:r>
              <a:rPr lang="en-US" dirty="0" smtClean="0"/>
              <a:t>ARA</a:t>
            </a:r>
            <a:endParaRPr lang="ru-RU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386476" y="2102876"/>
          <a:ext cx="7540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CS ChemDraw Drawing" r:id="rId5" imgW="754025" imgH="793588" progId="ChemDraw.Document.6.0">
                  <p:embed/>
                </p:oleObj>
              </mc:Choice>
              <mc:Fallback>
                <p:oleObj name="CS ChemDraw Drawing" r:id="rId5" imgW="754025" imgH="79358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476" y="2102876"/>
                        <a:ext cx="7540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884368" y="1700808"/>
          <a:ext cx="10382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CS ChemDraw Drawing" r:id="rId7" imgW="1038672" imgH="793588" progId="ChemDraw.Document.6.0">
                  <p:embed/>
                </p:oleObj>
              </mc:Choice>
              <mc:Fallback>
                <p:oleObj name="CS ChemDraw Drawing" r:id="rId7" imgW="1038672" imgH="79358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700808"/>
                        <a:ext cx="10382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7236296" y="3068960"/>
          <a:ext cx="10874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CS ChemDraw Drawing" r:id="rId9" imgW="1087519" imgH="793588" progId="ChemDraw.Document.6.0">
                  <p:embed/>
                </p:oleObj>
              </mc:Choice>
              <mc:Fallback>
                <p:oleObj name="CS ChemDraw Drawing" r:id="rId9" imgW="1087519" imgH="793588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3068960"/>
                        <a:ext cx="10874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7602537" y="908720"/>
          <a:ext cx="15414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CS ChemDraw Drawing" r:id="rId11" imgW="1541799" imgH="793588" progId="ChemDraw.Document.6.0">
                  <p:embed/>
                </p:oleObj>
              </mc:Choice>
              <mc:Fallback>
                <p:oleObj name="CS ChemDraw Drawing" r:id="rId11" imgW="1541799" imgH="793588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7" y="908720"/>
                        <a:ext cx="15414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3" cstate="print"/>
          <a:srcRect l="19824" t="81582" r="39677"/>
          <a:stretch>
            <a:fillRect/>
          </a:stretch>
        </p:blipFill>
        <p:spPr bwMode="auto">
          <a:xfrm>
            <a:off x="5004048" y="3861048"/>
            <a:ext cx="3024336" cy="142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7740352" y="332656"/>
          <a:ext cx="8556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CS ChemDraw Drawing" r:id="rId14" imgW="856160" imgH="793588" progId="ChemDraw.Document.6.0">
                  <p:embed/>
                </p:oleObj>
              </mc:Choice>
              <mc:Fallback>
                <p:oleObj name="CS ChemDraw Drawing" r:id="rId14" imgW="856160" imgH="793588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32656"/>
                        <a:ext cx="8556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57254" y="5229200"/>
            <a:ext cx="41562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Рис. 2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Зображення клітин пофарбованих за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допомогою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гі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тона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H2B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до якого прикріплений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пептид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ковалентно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язаний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 флуоресцентною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міткою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зроблені під мікроскоп. Колір залежить від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використаного фільтру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4448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Оптичне вікно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44" descr="cancers-02-01251-g001-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01081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2411760" y="5517232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t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Оптичне вікно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 650-900 nm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93536">
            <a:off x="171173" y="2369620"/>
            <a:ext cx="8863584" cy="1200329"/>
          </a:xfrm>
          <a:prstGeom prst="rect">
            <a:avLst/>
          </a:prstGeom>
          <a:solidFill>
            <a:srgbClr val="ECFE3C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 Вирішення проблеми – створення бімодального зонду !!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7863" t="26375" r="53874" b="49016"/>
          <a:stretch>
            <a:fillRect/>
          </a:stretch>
        </p:blipFill>
        <p:spPr bwMode="auto">
          <a:xfrm>
            <a:off x="0" y="980727"/>
            <a:ext cx="4283968" cy="324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Концепція бімодального зонду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Отримати</a:t>
            </a:r>
            <a:r>
              <a:rPr kumimoji="0" lang="uk-UA" sz="2200" b="1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зображення з одного зонду двома різними каналами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Рисунки: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Michelle L. James. A molecular imaging primer: modalities, imaging agents, and applications /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Sanjiv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Gambhir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Physiol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Rev. – 2012. Vol. 92. – P. 897-965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148478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716016" y="908720"/>
            <a:ext cx="4427984" cy="3456384"/>
            <a:chOff x="4788024" y="1412776"/>
            <a:chExt cx="3731324" cy="295232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788024" y="1412776"/>
              <a:ext cx="3731324" cy="2952328"/>
              <a:chOff x="4788024" y="1412776"/>
              <a:chExt cx="3731324" cy="2952328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7944" t="40903" r="51025" b="29500"/>
              <a:stretch>
                <a:fillRect/>
              </a:stretch>
            </p:blipFill>
            <p:spPr bwMode="auto">
              <a:xfrm>
                <a:off x="4788024" y="1412776"/>
                <a:ext cx="3731324" cy="2952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932040" y="1412776"/>
                <a:ext cx="2880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ru-RU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030740" y="1535790"/>
              <a:ext cx="289342" cy="36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B</a:t>
              </a:r>
              <a:endParaRPr lang="ru-RU" sz="22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4365104"/>
            <a:ext cx="32545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Оптична візуалізація</a:t>
            </a:r>
          </a:p>
          <a:p>
            <a:r>
              <a:rPr lang="uk-UA" sz="1400" b="1" dirty="0" smtClean="0">
                <a:solidFill>
                  <a:srgbClr val="00B050"/>
                </a:solidFill>
              </a:rPr>
              <a:t>Високе розрішення сигналу до 1 µм</a:t>
            </a:r>
          </a:p>
          <a:p>
            <a:r>
              <a:rPr lang="uk-UA" sz="1400" b="1" dirty="0" smtClean="0">
                <a:solidFill>
                  <a:srgbClr val="FF0000"/>
                </a:solidFill>
              </a:rPr>
              <a:t>Глибина проникнення променя до 1 см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4365104"/>
            <a:ext cx="35185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Позитронно-емісійна томографія</a:t>
            </a:r>
          </a:p>
          <a:p>
            <a:r>
              <a:rPr lang="uk-UA" sz="1400" b="1" dirty="0" smtClean="0">
                <a:solidFill>
                  <a:srgbClr val="FF0000"/>
                </a:solidFill>
              </a:rPr>
              <a:t>Низьке розрішення сигналу до 1 мм</a:t>
            </a:r>
          </a:p>
          <a:p>
            <a:r>
              <a:rPr lang="uk-UA" sz="1400" b="1" dirty="0" smtClean="0">
                <a:solidFill>
                  <a:srgbClr val="00B050"/>
                </a:solidFill>
              </a:rPr>
              <a:t>Глибина проникнення необмежена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5373216"/>
            <a:ext cx="237626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aseline="30000" dirty="0" smtClean="0"/>
              <a:t>18</a:t>
            </a:r>
            <a:r>
              <a:rPr lang="en-US" sz="2000" dirty="0" smtClean="0"/>
              <a:t>F 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= 109.74 min</a:t>
            </a:r>
            <a:endParaRPr lang="uk-UA" sz="2400" b="1" dirty="0" smtClean="0"/>
          </a:p>
          <a:p>
            <a:pPr>
              <a:spcBef>
                <a:spcPct val="50000"/>
              </a:spcBef>
            </a:pPr>
            <a:r>
              <a:rPr lang="en-US" b="1" baseline="30000" dirty="0" smtClean="0"/>
              <a:t>18</a:t>
            </a:r>
            <a:r>
              <a:rPr lang="en-US" b="1" dirty="0" smtClean="0"/>
              <a:t>F </a:t>
            </a:r>
            <a:r>
              <a:rPr lang="ru-RU" dirty="0" smtClean="0"/>
              <a:t>→</a:t>
            </a:r>
            <a:r>
              <a:rPr lang="en-US" b="1" dirty="0" smtClean="0"/>
              <a:t> </a:t>
            </a:r>
            <a:r>
              <a:rPr lang="en-US" b="1" baseline="30000" dirty="0" smtClean="0"/>
              <a:t>18</a:t>
            </a:r>
            <a:r>
              <a:rPr lang="en-US" b="1" dirty="0" smtClean="0"/>
              <a:t>O </a:t>
            </a:r>
            <a:r>
              <a:rPr lang="en-US" dirty="0" smtClean="0"/>
              <a:t>+</a:t>
            </a:r>
            <a:r>
              <a:rPr lang="en-US" b="1" dirty="0" smtClean="0"/>
              <a:t> </a:t>
            </a:r>
            <a:r>
              <a:rPr lang="en-US" b="1" baseline="30000" dirty="0" smtClean="0"/>
              <a:t>+</a:t>
            </a:r>
            <a:r>
              <a:rPr lang="el-GR" b="1" dirty="0" smtClean="0"/>
              <a:t>β</a:t>
            </a:r>
            <a:r>
              <a:rPr lang="en-US" b="1" dirty="0" smtClean="0"/>
              <a:t> </a:t>
            </a:r>
            <a:r>
              <a:rPr lang="en-US" dirty="0" smtClean="0"/>
              <a:t>+</a:t>
            </a:r>
            <a:r>
              <a:rPr lang="en-US" b="1" dirty="0" smtClean="0"/>
              <a:t>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e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604448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79496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3176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smtClean="0">
                  <a:solidFill>
                    <a:schemeClr val="bg1"/>
                  </a:solidFill>
                </a:rPr>
                <a:t>Рис</a:t>
              </a:r>
              <a:r>
                <a:rPr lang="en-US" b="1" dirty="0" smtClean="0">
                  <a:solidFill>
                    <a:schemeClr val="bg1"/>
                  </a:solidFill>
                </a:rPr>
                <a:t>.</a:t>
              </a:r>
              <a:r>
                <a:rPr lang="uk-UA" b="1" dirty="0" smtClean="0">
                  <a:solidFill>
                    <a:schemeClr val="bg1"/>
                  </a:solidFill>
                </a:rPr>
                <a:t>4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ru-RU" i="1" dirty="0" err="1" smtClean="0">
                  <a:solidFill>
                    <a:schemeClr val="bg1"/>
                  </a:solidFill>
                </a:rPr>
                <a:t>Зображення</a:t>
              </a:r>
              <a:r>
                <a:rPr lang="ru-RU" i="1" dirty="0" smtClean="0">
                  <a:solidFill>
                    <a:schemeClr val="bg1"/>
                  </a:solidFill>
                </a:rPr>
                <a:t> </a:t>
              </a:r>
              <a:r>
                <a:rPr lang="ru-RU" i="1" dirty="0" err="1" smtClean="0">
                  <a:solidFill>
                    <a:schemeClr val="bg1"/>
                  </a:solidFill>
                </a:rPr>
                <a:t>ex</a:t>
              </a:r>
              <a:r>
                <a:rPr lang="ru-RU" i="1" dirty="0" smtClean="0">
                  <a:solidFill>
                    <a:schemeClr val="bg1"/>
                  </a:solidFill>
                </a:rPr>
                <a:t> </a:t>
              </a:r>
              <a:r>
                <a:rPr lang="ru-RU" i="1" dirty="0" err="1" smtClean="0">
                  <a:solidFill>
                    <a:schemeClr val="bg1"/>
                  </a:solidFill>
                </a:rPr>
                <a:t>vivo</a:t>
              </a:r>
              <a:r>
                <a:rPr lang="ru-RU" i="1" dirty="0" smtClean="0">
                  <a:solidFill>
                    <a:schemeClr val="bg1"/>
                  </a:solidFill>
                </a:rPr>
                <a:t> </a:t>
              </a:r>
              <a:r>
                <a:rPr lang="ru-RU" i="1" dirty="0" err="1" smtClean="0">
                  <a:solidFill>
                    <a:schemeClr val="bg1"/>
                  </a:solidFill>
                </a:rPr>
                <a:t>флуоресценції</a:t>
              </a:r>
              <a:r>
                <a:rPr lang="ru-RU" i="1" dirty="0" smtClean="0">
                  <a:solidFill>
                    <a:schemeClr val="bg1"/>
                  </a:solidFill>
                </a:rPr>
                <a:t> (</a:t>
              </a:r>
              <a:r>
                <a:rPr lang="ru-RU" i="1" dirty="0" err="1" smtClean="0">
                  <a:solidFill>
                    <a:schemeClr val="bg1"/>
                  </a:solidFill>
                </a:rPr>
                <a:t>ліворуч</a:t>
              </a:r>
              <a:r>
                <a:rPr lang="ru-RU" i="1" dirty="0" smtClean="0">
                  <a:solidFill>
                    <a:schemeClr val="bg1"/>
                  </a:solidFill>
                </a:rPr>
                <a:t>)</a:t>
              </a:r>
              <a:r>
                <a:rPr lang="en-US" i="1" dirty="0" smtClean="0">
                  <a:solidFill>
                    <a:schemeClr val="bg1"/>
                  </a:solidFill>
                </a:rPr>
                <a:t> </a:t>
              </a:r>
              <a:r>
                <a:rPr lang="uk-UA" i="1" dirty="0" smtClean="0">
                  <a:solidFill>
                    <a:schemeClr val="bg1"/>
                  </a:solidFill>
                </a:rPr>
                <a:t>та </a:t>
              </a:r>
              <a:r>
                <a:rPr lang="uk-UA" i="1" dirty="0" err="1" smtClean="0">
                  <a:solidFill>
                    <a:schemeClr val="bg1"/>
                  </a:solidFill>
                </a:rPr>
                <a:t>мікроПЕТ</a:t>
              </a:r>
              <a:r>
                <a:rPr lang="uk-UA" i="1" dirty="0" smtClean="0">
                  <a:solidFill>
                    <a:schemeClr val="bg1"/>
                  </a:solidFill>
                </a:rPr>
                <a:t> </a:t>
              </a:r>
              <a:r>
                <a:rPr lang="ru-RU" i="1" dirty="0" smtClean="0">
                  <a:solidFill>
                    <a:schemeClr val="bg1"/>
                  </a:solidFill>
                </a:rPr>
                <a:t>(</a:t>
              </a:r>
              <a:r>
                <a:rPr lang="ru-RU" i="1" dirty="0" err="1" smtClean="0">
                  <a:solidFill>
                    <a:schemeClr val="bg1"/>
                  </a:solidFill>
                </a:rPr>
                <a:t>праворуч</a:t>
              </a:r>
              <a:r>
                <a:rPr lang="ru-RU" i="1" dirty="0" smtClean="0">
                  <a:solidFill>
                    <a:schemeClr val="bg1"/>
                  </a:solidFill>
                </a:rPr>
                <a:t>)</a:t>
              </a:r>
              <a:r>
                <a:rPr lang="en-US" i="1" dirty="0" smtClean="0">
                  <a:solidFill>
                    <a:schemeClr val="bg1"/>
                  </a:solidFill>
                </a:rPr>
                <a:t>. </a:t>
              </a:r>
              <a:r>
                <a:rPr lang="uk-UA" i="1" dirty="0" err="1" smtClean="0">
                  <a:solidFill>
                    <a:schemeClr val="bg1"/>
                  </a:solidFill>
                </a:rPr>
                <a:t>В</a:t>
              </a:r>
              <a:r>
                <a:rPr lang="ru-RU" i="1" dirty="0" err="1" smtClean="0">
                  <a:solidFill>
                    <a:schemeClr val="bg1"/>
                  </a:solidFill>
                </a:rPr>
                <a:t>ізуалізвція</a:t>
              </a:r>
              <a:r>
                <a:rPr lang="ru-RU" i="1" dirty="0" smtClean="0">
                  <a:solidFill>
                    <a:schemeClr val="bg1"/>
                  </a:solidFill>
                </a:rPr>
                <a:t> </a:t>
              </a:r>
              <a:r>
                <a:rPr lang="ru-RU" i="1" dirty="0" err="1" smtClean="0">
                  <a:solidFill>
                    <a:schemeClr val="bg1"/>
                  </a:solidFill>
                </a:rPr>
                <a:t>окремих</a:t>
              </a:r>
              <a:r>
                <a:rPr lang="ru-RU" i="1" dirty="0" smtClean="0">
                  <a:solidFill>
                    <a:schemeClr val="bg1"/>
                  </a:solidFill>
                </a:rPr>
                <a:t> </a:t>
              </a:r>
              <a:r>
                <a:rPr lang="ru-RU" i="1" dirty="0" err="1" smtClean="0">
                  <a:solidFill>
                    <a:schemeClr val="bg1"/>
                  </a:solidFill>
                </a:rPr>
                <a:t>органів</a:t>
              </a:r>
              <a:r>
                <a:rPr lang="ru-RU" i="1" dirty="0" smtClean="0">
                  <a:solidFill>
                    <a:schemeClr val="bg1"/>
                  </a:solidFill>
                </a:rPr>
                <a:t> </a:t>
              </a:r>
              <a:r>
                <a:rPr lang="ru-RU" i="1" dirty="0" err="1" smtClean="0">
                  <a:solidFill>
                    <a:schemeClr val="bg1"/>
                  </a:solidFill>
                </a:rPr>
                <a:t>миші</a:t>
              </a:r>
              <a:r>
                <a:rPr lang="ru-RU" i="1" dirty="0" smtClean="0">
                  <a:solidFill>
                    <a:schemeClr val="bg1"/>
                  </a:solidFill>
                </a:rPr>
                <a:t> 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[4]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5876759" y="6550223"/>
              <a:ext cx="32672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[4] </a:t>
              </a:r>
              <a:r>
                <a:rPr lang="ru-RU" sz="1400" dirty="0" err="1">
                  <a:solidFill>
                    <a:schemeClr val="bg1"/>
                  </a:solidFill>
                </a:rPr>
                <a:t>Chem</a:t>
              </a:r>
              <a:r>
                <a:rPr lang="ru-RU" sz="1400" dirty="0">
                  <a:solidFill>
                    <a:schemeClr val="bg1"/>
                  </a:solidFill>
                </a:rPr>
                <a:t>. </a:t>
              </a:r>
              <a:r>
                <a:rPr lang="ru-RU" sz="1400" dirty="0" err="1">
                  <a:solidFill>
                    <a:schemeClr val="bg1"/>
                  </a:solidFill>
                </a:rPr>
                <a:t>Commun</a:t>
              </a:r>
              <a:r>
                <a:rPr lang="ru-RU" sz="1400" dirty="0">
                  <a:solidFill>
                    <a:schemeClr val="bg1"/>
                  </a:solidFill>
                </a:rPr>
                <a:t>., 2011, </a:t>
              </a:r>
              <a:r>
                <a:rPr lang="ru-RU" sz="1400" b="1" dirty="0">
                  <a:solidFill>
                    <a:schemeClr val="bg1"/>
                  </a:solidFill>
                </a:rPr>
                <a:t>47</a:t>
              </a:r>
              <a:r>
                <a:rPr lang="ru-RU" sz="1400" dirty="0">
                  <a:solidFill>
                    <a:schemeClr val="bg1"/>
                  </a:solidFill>
                </a:rPr>
                <a:t>, 9324–9326</a:t>
              </a:r>
            </a:p>
          </p:txBody>
        </p:sp>
      </p:grp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 t="2256" b="2986"/>
          <a:stretch>
            <a:fillRect/>
          </a:stretch>
        </p:blipFill>
        <p:spPr bwMode="auto">
          <a:xfrm>
            <a:off x="0" y="1844824"/>
            <a:ext cx="9179496" cy="302433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95536" y="2420888"/>
            <a:ext cx="2808312" cy="2088232"/>
          </a:xfrm>
          <a:prstGeom prst="ellipse">
            <a:avLst/>
          </a:prstGeom>
          <a:gradFill>
            <a:gsLst>
              <a:gs pos="13000">
                <a:srgbClr val="ECFE3C"/>
              </a:gs>
              <a:gs pos="50000">
                <a:srgbClr val="F8FAA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99592" y="2636912"/>
          <a:ext cx="1957052" cy="166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S ChemDraw Drawing" r:id="rId3" imgW="912557" imgH="774968" progId="ChemDraw.Document.6.0">
                  <p:embed/>
                </p:oleObj>
              </mc:Choice>
              <mc:Fallback>
                <p:oleObj name="CS ChemDraw Drawing" r:id="rId3" imgW="912557" imgH="77496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36912"/>
                        <a:ext cx="1957052" cy="1660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4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0648"/>
            <a:ext cx="4876800" cy="3524251"/>
          </a:xfrm>
          <a:prstGeom prst="rect">
            <a:avLst/>
          </a:prstGeom>
          <a:noFill/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419872" y="3933056"/>
            <a:ext cx="5508625" cy="2825749"/>
            <a:chOff x="2472" y="527"/>
            <a:chExt cx="3288" cy="1780"/>
          </a:xfrm>
        </p:grpSpPr>
        <p:pic>
          <p:nvPicPr>
            <p:cNvPr id="7" name="Picture 8" descr="BODIPY FL NH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8" y="527"/>
              <a:ext cx="1000" cy="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url"/>
            <p:cNvPicPr>
              <a:picLocks noChangeAspect="1" noChangeArrowheads="1"/>
            </p:cNvPicPr>
            <p:nvPr/>
          </p:nvPicPr>
          <p:blipFill>
            <a:blip r:embed="rId7" cstate="print"/>
            <a:srcRect t="9682"/>
            <a:stretch>
              <a:fillRect/>
            </a:stretch>
          </p:blipFill>
          <p:spPr bwMode="auto">
            <a:xfrm>
              <a:off x="3742" y="597"/>
              <a:ext cx="1769" cy="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472" y="1842"/>
              <a:ext cx="328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 b="1" dirty="0" smtClean="0">
                  <a:latin typeface="Times New Roman" pitchFamily="18" charset="0"/>
                  <a:cs typeface="Times New Roman" pitchFamily="18" charset="0"/>
                </a:rPr>
                <a:t>Рис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. 5</a:t>
              </a:r>
              <a:r>
                <a:rPr lang="uk-UA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Будова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 спектри поглинання та емісія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барвника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BDFL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l-GR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abs = 503 nm, </a:t>
              </a:r>
              <a:r>
                <a:rPr lang="el-GR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= 509 nm, </a:t>
              </a:r>
              <a:r>
                <a:rPr lang="el-GR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en-US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= 80000, </a:t>
              </a:r>
              <a:r>
                <a:rPr lang="ru-RU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Ф = 90%</a:t>
              </a:r>
              <a:r>
                <a:rPr lang="en-US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aseline="30000" dirty="0">
                  <a:latin typeface="Times New Roman" pitchFamily="18" charset="0"/>
                  <a:cs typeface="Times New Roman" pitchFamily="18" charset="0"/>
                </a:rPr>
                <a:t>[5</a:t>
              </a:r>
              <a:r>
                <a:rPr lang="en-US" sz="1400" baseline="300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uk-UA" sz="1400" baseline="30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Стоксів зсув 6 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nm</a:t>
              </a:r>
              <a:endParaRPr lang="el-G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6581001"/>
            <a:ext cx="207261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http://www.lumiprobe.com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6340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BODIPY </a:t>
            </a:r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бімодальний зонд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604448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5</a:t>
            </a:r>
            <a:endParaRPr lang="ru-RU" b="1" dirty="0"/>
          </a:p>
        </p:txBody>
      </p:sp>
      <p:pic>
        <p:nvPicPr>
          <p:cNvPr id="2" name="Picture 4" descr="&amp;Kcy;&amp;acy;&amp;rcy;&amp;tcy;&amp;icy;&amp;ncy;&amp;kcy;&amp;icy; &amp;pcy;&amp;ocy; &amp;zcy;&amp;acy;&amp;pcy;&amp;rcy;&amp;ocy;&amp;scy;&amp;ucy; &amp;iecy;&amp;ncy;&amp;iecy;&amp;rcy;&amp;gcy;&amp;iukcy;&amp;yacy; &amp;scy;&amp;vcy;&amp;iukcy;&amp;tcy;&amp;lcy;&amp;acy; &amp;fcy;&amp;ocy;&amp;rcy;&amp;mcy;&amp;ucy;&amp;l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437112"/>
            <a:ext cx="108366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55576" y="620688"/>
            <a:ext cx="2808312" cy="2088232"/>
          </a:xfrm>
          <a:prstGeom prst="ellipse">
            <a:avLst/>
          </a:prstGeom>
          <a:gradFill>
            <a:gsLst>
              <a:gs pos="13000">
                <a:srgbClr val="ECFE3C"/>
              </a:gs>
              <a:gs pos="50000">
                <a:srgbClr val="F8FAA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080" y="620688"/>
            <a:ext cx="2808312" cy="2088232"/>
          </a:xfrm>
          <a:prstGeom prst="ellipse">
            <a:avLst/>
          </a:prstGeom>
          <a:gradFill flip="none" rotWithShape="1">
            <a:gsLst>
              <a:gs pos="13000">
                <a:srgbClr val="F16A17"/>
              </a:gs>
              <a:gs pos="71000">
                <a:srgbClr val="F8FAA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652120" y="908720"/>
          <a:ext cx="1995488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CS ChemDraw Drawing" r:id="rId3" imgW="921882" imgH="785608" progId="ChemDraw.Document.6.0">
                  <p:embed/>
                </p:oleObj>
              </mc:Choice>
              <mc:Fallback>
                <p:oleObj name="CS ChemDraw Drawing" r:id="rId3" imgW="921882" imgH="78560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908720"/>
                        <a:ext cx="1995488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259632" y="764704"/>
          <a:ext cx="1957388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CS ChemDraw Drawing" r:id="rId5" imgW="912557" imgH="774968" progId="ChemDraw.Document.6.0">
                  <p:embed/>
                </p:oleObj>
              </mc:Choice>
              <mc:Fallback>
                <p:oleObj name="CS ChemDraw Drawing" r:id="rId5" imgW="912557" imgH="77496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764704"/>
                        <a:ext cx="1957388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0"/>
            <a:ext cx="8536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Розробка несиметричних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BODIPY like </a:t>
            </a: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зондів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229200"/>
            <a:ext cx="3172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Розчинник</a:t>
            </a:r>
            <a:r>
              <a:rPr lang="en-US" dirty="0" smtClean="0">
                <a:latin typeface="+mn-lt"/>
                <a:ea typeface="+mn-ea"/>
                <a:cs typeface="+mn-cs"/>
              </a:rPr>
              <a:t>:</a:t>
            </a:r>
            <a:r>
              <a:rPr lang="en-US" baseline="0" dirty="0" smtClean="0">
                <a:latin typeface="+mn-lt"/>
                <a:ea typeface="+mn-ea"/>
                <a:cs typeface="+mn-cs"/>
              </a:rPr>
              <a:t> CHCl</a:t>
            </a:r>
            <a:r>
              <a:rPr lang="en-US" baseline="-25000" dirty="0" smtClean="0">
                <a:latin typeface="+mn-lt"/>
                <a:ea typeface="+mn-ea"/>
                <a:cs typeface="+mn-cs"/>
              </a:rPr>
              <a:t>3</a:t>
            </a:r>
            <a:r>
              <a:rPr lang="uk-UA" baseline="-25000" dirty="0" smtClean="0">
                <a:latin typeface="+mn-lt"/>
                <a:ea typeface="+mn-ea"/>
                <a:cs typeface="+mn-cs"/>
              </a:rPr>
              <a:t> </a:t>
            </a:r>
            <a:r>
              <a:rPr lang="uk-UA" dirty="0" smtClean="0">
                <a:latin typeface="+mn-lt"/>
                <a:ea typeface="+mn-ea"/>
                <a:cs typeface="+mn-cs"/>
              </a:rPr>
              <a:t>(хлороформ)</a:t>
            </a:r>
            <a:endParaRPr lang="ru-RU" baseline="-25000" dirty="0" smtClean="0"/>
          </a:p>
          <a:p>
            <a:r>
              <a:rPr lang="en-US" baseline="0" dirty="0" err="1" smtClean="0">
                <a:latin typeface="+mn-lt"/>
                <a:ea typeface="+mn-ea"/>
                <a:cs typeface="+mn-cs"/>
              </a:rPr>
              <a:t>λabs</a:t>
            </a:r>
            <a:r>
              <a:rPr lang="en-US" baseline="0" dirty="0" smtClean="0">
                <a:latin typeface="+mn-lt"/>
                <a:ea typeface="+mn-ea"/>
                <a:cs typeface="+mn-cs"/>
              </a:rPr>
              <a:t> = 3</a:t>
            </a:r>
            <a:r>
              <a:rPr lang="uk-UA" baseline="0" dirty="0" smtClean="0">
                <a:latin typeface="+mn-lt"/>
                <a:ea typeface="+mn-ea"/>
                <a:cs typeface="+mn-cs"/>
              </a:rPr>
              <a:t>50</a:t>
            </a:r>
            <a:r>
              <a:rPr lang="en-US" baseline="0" dirty="0" smtClean="0">
                <a:latin typeface="+mn-lt"/>
                <a:ea typeface="+mn-ea"/>
                <a:cs typeface="+mn-cs"/>
              </a:rPr>
              <a:t> </a:t>
            </a:r>
            <a:r>
              <a:rPr lang="uk-UA" baseline="0" dirty="0" err="1" smtClean="0">
                <a:latin typeface="+mn-lt"/>
                <a:ea typeface="+mn-ea"/>
                <a:cs typeface="+mn-cs"/>
              </a:rPr>
              <a:t>нм</a:t>
            </a:r>
            <a:endParaRPr lang="ru-RU" dirty="0" smtClean="0"/>
          </a:p>
          <a:p>
            <a:r>
              <a:rPr lang="en-US" baseline="0" dirty="0" err="1" smtClean="0">
                <a:latin typeface="+mn-lt"/>
                <a:ea typeface="+mn-ea"/>
                <a:cs typeface="+mn-cs"/>
              </a:rPr>
              <a:t>λem</a:t>
            </a:r>
            <a:r>
              <a:rPr lang="en-US" baseline="0" dirty="0" smtClean="0">
                <a:latin typeface="+mn-lt"/>
                <a:ea typeface="+mn-ea"/>
                <a:cs typeface="+mn-cs"/>
              </a:rPr>
              <a:t> = </a:t>
            </a:r>
            <a:r>
              <a:rPr lang="uk-UA" baseline="0" dirty="0" smtClean="0">
                <a:latin typeface="+mn-lt"/>
                <a:ea typeface="+mn-ea"/>
                <a:cs typeface="+mn-cs"/>
              </a:rPr>
              <a:t>388</a:t>
            </a:r>
            <a:r>
              <a:rPr lang="en-US" baseline="0" dirty="0" smtClean="0">
                <a:latin typeface="+mn-lt"/>
                <a:ea typeface="+mn-ea"/>
                <a:cs typeface="+mn-cs"/>
              </a:rPr>
              <a:t> </a:t>
            </a:r>
            <a:r>
              <a:rPr lang="uk-UA" baseline="0" dirty="0" err="1" smtClean="0">
                <a:latin typeface="+mn-lt"/>
                <a:ea typeface="+mn-ea"/>
                <a:cs typeface="+mn-cs"/>
              </a:rPr>
              <a:t>нм</a:t>
            </a:r>
            <a:endParaRPr lang="ru-RU" dirty="0" smtClean="0"/>
          </a:p>
          <a:p>
            <a:r>
              <a:rPr lang="uk-UA" dirty="0" smtClean="0"/>
              <a:t>Стоксів зсув</a:t>
            </a:r>
            <a:r>
              <a:rPr lang="en-US" dirty="0" smtClean="0"/>
              <a:t>:</a:t>
            </a:r>
            <a:r>
              <a:rPr lang="uk-UA" dirty="0" smtClean="0"/>
              <a:t> 38 </a:t>
            </a:r>
            <a:r>
              <a:rPr lang="uk-UA" dirty="0" err="1" smtClean="0"/>
              <a:t>нм</a:t>
            </a:r>
            <a:endParaRPr lang="en-US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522920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Розчинник</a:t>
            </a:r>
            <a:r>
              <a:rPr lang="en-US" dirty="0" smtClean="0"/>
              <a:t>:</a:t>
            </a:r>
            <a:r>
              <a:rPr lang="en-US" baseline="0" dirty="0" smtClean="0"/>
              <a:t> CHCl</a:t>
            </a:r>
            <a:r>
              <a:rPr lang="en-US" baseline="-25000" dirty="0" smtClean="0"/>
              <a:t>3</a:t>
            </a:r>
            <a:r>
              <a:rPr lang="uk-UA" baseline="-25000" dirty="0" smtClean="0"/>
              <a:t> </a:t>
            </a:r>
            <a:r>
              <a:rPr lang="uk-UA" dirty="0" smtClean="0">
                <a:latin typeface="+mn-lt"/>
                <a:ea typeface="+mn-ea"/>
                <a:cs typeface="+mn-cs"/>
              </a:rPr>
              <a:t>(хлороформ)</a:t>
            </a:r>
            <a:endParaRPr lang="en-US" baseline="-25000" dirty="0" smtClean="0"/>
          </a:p>
          <a:p>
            <a:r>
              <a:rPr lang="en-US" baseline="0" dirty="0" err="1" smtClean="0"/>
              <a:t>λabs</a:t>
            </a:r>
            <a:r>
              <a:rPr lang="en-US" baseline="0" dirty="0" smtClean="0"/>
              <a:t> = 362 </a:t>
            </a:r>
            <a:r>
              <a:rPr lang="uk-UA" baseline="0" dirty="0" err="1" smtClean="0"/>
              <a:t>нм</a:t>
            </a:r>
            <a:endParaRPr lang="en-US" baseline="0" dirty="0" smtClean="0"/>
          </a:p>
          <a:p>
            <a:pPr>
              <a:defRPr/>
            </a:pPr>
            <a:r>
              <a:rPr lang="en-US" dirty="0" err="1"/>
              <a:t>λem</a:t>
            </a:r>
            <a:r>
              <a:rPr lang="en-US" dirty="0"/>
              <a:t> = 390 </a:t>
            </a:r>
            <a:r>
              <a:rPr lang="uk-UA" dirty="0" err="1" smtClean="0"/>
              <a:t>нм</a:t>
            </a:r>
            <a:endParaRPr lang="en-US" dirty="0"/>
          </a:p>
          <a:p>
            <a:pPr>
              <a:defRPr/>
            </a:pPr>
            <a:r>
              <a:rPr lang="uk-UA" dirty="0"/>
              <a:t>Стоксів зсув</a:t>
            </a:r>
            <a:r>
              <a:rPr lang="en-US" dirty="0"/>
              <a:t>:</a:t>
            </a:r>
            <a:r>
              <a:rPr lang="uk-UA" dirty="0"/>
              <a:t> </a:t>
            </a:r>
            <a:r>
              <a:rPr lang="en-US" dirty="0" smtClean="0"/>
              <a:t>2</a:t>
            </a:r>
            <a:r>
              <a:rPr lang="uk-UA" dirty="0" smtClean="0"/>
              <a:t>8 </a:t>
            </a:r>
            <a:r>
              <a:rPr lang="uk-UA" dirty="0" err="1" smtClean="0"/>
              <a:t>нм</a:t>
            </a:r>
            <a:endParaRPr lang="en-US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611560" y="3429000"/>
          <a:ext cx="1635065" cy="13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CS ChemDraw Drawing" r:id="rId7" imgW="911225" imgH="779845" progId="ChemDraw.Document.6.0">
                  <p:embed/>
                </p:oleObj>
              </mc:Choice>
              <mc:Fallback>
                <p:oleObj name="CS ChemDraw Drawing" r:id="rId7" imgW="911225" imgH="779845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429000"/>
                        <a:ext cx="1635065" cy="13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707904" y="3429000"/>
          <a:ext cx="1865346" cy="13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CS ChemDraw Drawing" r:id="rId9" imgW="1081746" imgH="779845" progId="ChemDraw.Document.6.0">
                  <p:embed/>
                </p:oleObj>
              </mc:Choice>
              <mc:Fallback>
                <p:oleObj name="CS ChemDraw Drawing" r:id="rId9" imgW="1081746" imgH="77984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429000"/>
                        <a:ext cx="1865346" cy="13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660232" y="3429000"/>
          <a:ext cx="2016224" cy="137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CS ChemDraw Drawing" r:id="rId11" imgW="1136366" imgH="774968" progId="ChemDraw.Document.6.0">
                  <p:embed/>
                </p:oleObj>
              </mc:Choice>
              <mc:Fallback>
                <p:oleObj name="CS ChemDraw Drawing" r:id="rId11" imgW="1136366" imgH="774968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429000"/>
                        <a:ext cx="2016224" cy="137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6488668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* Матеріали прийняті до друку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852936"/>
            <a:ext cx="381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1. Варіація природи </a:t>
            </a:r>
            <a:r>
              <a:rPr lang="uk-UA" b="1" dirty="0" err="1" smtClean="0"/>
              <a:t>азагетероциклу</a:t>
            </a:r>
            <a:endParaRPr lang="ru-RU" b="1" dirty="0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804248" y="4797152"/>
          <a:ext cx="1728192" cy="14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CS ChemDraw Drawing" r:id="rId13" imgW="1081746" imgH="907528" progId="ChemDraw.Document.6.0">
                  <p:embed/>
                </p:oleObj>
              </mc:Choice>
              <mc:Fallback>
                <p:oleObj name="CS ChemDraw Drawing" r:id="rId13" imgW="1081746" imgH="907528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797152"/>
                        <a:ext cx="1728192" cy="1451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676456" y="128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71008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1916113"/>
            <a:ext cx="9144000" cy="3024187"/>
            <a:chOff x="0" y="482"/>
            <a:chExt cx="5760" cy="1905"/>
          </a:xfrm>
          <a:solidFill>
            <a:schemeClr val="tx1"/>
          </a:solidFill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482"/>
              <a:ext cx="5760" cy="19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43" y="482"/>
              <a:ext cx="2540" cy="1905"/>
              <a:chOff x="975" y="799"/>
              <a:chExt cx="3538" cy="3085"/>
            </a:xfrm>
            <a:grpFill/>
          </p:grpSpPr>
          <p:pic>
            <p:nvPicPr>
              <p:cNvPr id="14" name="Picture 5" descr="IMG_142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6317" t="22133" r="26317" b="16208"/>
              <a:stretch>
                <a:fillRect/>
              </a:stretch>
            </p:blipFill>
            <p:spPr bwMode="auto">
              <a:xfrm>
                <a:off x="975" y="799"/>
                <a:ext cx="1769" cy="1533"/>
              </a:xfrm>
              <a:prstGeom prst="rect">
                <a:avLst/>
              </a:prstGeom>
              <a:grpFill/>
            </p:spPr>
          </p:pic>
          <p:pic>
            <p:nvPicPr>
              <p:cNvPr id="15" name="Picture 6" descr="IMG_14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7048" t="17612" r="25903" b="34160"/>
              <a:stretch>
                <a:fillRect/>
              </a:stretch>
            </p:blipFill>
            <p:spPr bwMode="auto">
              <a:xfrm>
                <a:off x="2744" y="2341"/>
                <a:ext cx="1769" cy="1533"/>
              </a:xfrm>
              <a:prstGeom prst="rect">
                <a:avLst/>
              </a:prstGeom>
              <a:grpFill/>
            </p:spPr>
          </p:pic>
          <p:pic>
            <p:nvPicPr>
              <p:cNvPr id="16" name="Picture 7" descr="IMG_14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3416" t="46239" r="26408" b="14247"/>
              <a:stretch>
                <a:fillRect/>
              </a:stretch>
            </p:blipFill>
            <p:spPr bwMode="auto">
              <a:xfrm>
                <a:off x="2744" y="799"/>
                <a:ext cx="1769" cy="1542"/>
              </a:xfrm>
              <a:prstGeom prst="rect">
                <a:avLst/>
              </a:prstGeom>
              <a:grpFill/>
            </p:spPr>
          </p:pic>
          <p:pic>
            <p:nvPicPr>
              <p:cNvPr id="17" name="Picture 8" descr="IMG_14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0521" t="10593" r="25990" b="45726"/>
              <a:stretch>
                <a:fillRect/>
              </a:stretch>
            </p:blipFill>
            <p:spPr bwMode="auto">
              <a:xfrm>
                <a:off x="975" y="2296"/>
                <a:ext cx="1769" cy="1588"/>
              </a:xfrm>
              <a:prstGeom prst="rect">
                <a:avLst/>
              </a:prstGeom>
              <a:grpFill/>
            </p:spPr>
          </p:pic>
        </p:grp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290" y="1253"/>
              <a:ext cx="116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310" y="1207"/>
              <a:ext cx="26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2a</a:t>
              </a:r>
              <a:endParaRPr lang="ru-RU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300" y="2115"/>
              <a:ext cx="236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2f</a:t>
              </a:r>
              <a:endParaRPr lang="ru-RU"/>
            </a:p>
          </p:txBody>
        </p:sp>
        <p:pic>
          <p:nvPicPr>
            <p:cNvPr id="11" name="Picture 13" descr="IMG_14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93" y="482"/>
              <a:ext cx="2858" cy="1902"/>
            </a:xfrm>
            <a:prstGeom prst="rect">
              <a:avLst/>
            </a:prstGeom>
            <a:grpFill/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925" y="2115"/>
              <a:ext cx="26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2a</a:t>
              </a:r>
              <a:endParaRPr lang="ru-RU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284" y="2082"/>
              <a:ext cx="236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2f</a:t>
              </a:r>
              <a:endParaRPr lang="ru-RU"/>
            </a:p>
          </p:txBody>
        </p:sp>
      </p:grp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95288" y="5897563"/>
            <a:ext cx="842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Рис.6 </a:t>
            </a:r>
            <a:r>
              <a:rPr lang="uk-UA" sz="1400" dirty="0" smtClean="0">
                <a:solidFill>
                  <a:schemeClr val="bg1"/>
                </a:solidFill>
              </a:rPr>
              <a:t>Фотографії аморфних порошків комплексів с бором  </a:t>
            </a:r>
            <a:r>
              <a:rPr lang="en-US" sz="1400" b="1" dirty="0" smtClean="0">
                <a:solidFill>
                  <a:schemeClr val="bg1"/>
                </a:solidFill>
              </a:rPr>
              <a:t>2a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(</a:t>
            </a:r>
            <a:r>
              <a:rPr lang="uk-UA" sz="1400" dirty="0">
                <a:solidFill>
                  <a:schemeClr val="bg1"/>
                </a:solidFill>
              </a:rPr>
              <a:t>с</a:t>
            </a:r>
            <a:r>
              <a:rPr lang="uk-UA" sz="1400" dirty="0" smtClean="0">
                <a:solidFill>
                  <a:schemeClr val="bg1"/>
                </a:solidFill>
              </a:rPr>
              <a:t>права) та </a:t>
            </a:r>
            <a:r>
              <a:rPr lang="en-US" sz="1400" b="1" dirty="0" smtClean="0">
                <a:solidFill>
                  <a:schemeClr val="bg1"/>
                </a:solidFill>
              </a:rPr>
              <a:t>2f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uk-UA" sz="1400" dirty="0" smtClean="0">
                <a:solidFill>
                  <a:schemeClr val="bg1"/>
                </a:solidFill>
              </a:rPr>
              <a:t>зліва</a:t>
            </a:r>
            <a:r>
              <a:rPr lang="en-US" sz="1400" dirty="0" smtClean="0">
                <a:solidFill>
                  <a:schemeClr val="bg1"/>
                </a:solidFill>
              </a:rPr>
              <a:t>), </a:t>
            </a:r>
            <a:r>
              <a:rPr lang="en-US" sz="1400" dirty="0">
                <a:solidFill>
                  <a:schemeClr val="bg1"/>
                </a:solidFill>
              </a:rPr>
              <a:t>powders under bench UV lamp (irradiation </a:t>
            </a:r>
            <a:r>
              <a:rPr lang="el-GR" sz="1400" dirty="0">
                <a:solidFill>
                  <a:schemeClr val="bg1"/>
                </a:solidFill>
              </a:rPr>
              <a:t>λ</a:t>
            </a:r>
            <a:r>
              <a:rPr lang="en-US" sz="1400" baseline="-25000" dirty="0">
                <a:solidFill>
                  <a:schemeClr val="bg1"/>
                </a:solidFill>
              </a:rPr>
              <a:t>ex</a:t>
            </a:r>
            <a:r>
              <a:rPr lang="en-US" sz="1400" dirty="0">
                <a:solidFill>
                  <a:schemeClr val="bg1"/>
                </a:solidFill>
              </a:rPr>
              <a:t>=365 nm; middle) and solutions (irradiation </a:t>
            </a:r>
            <a:r>
              <a:rPr lang="el-GR" sz="1400" dirty="0">
                <a:solidFill>
                  <a:schemeClr val="bg1"/>
                </a:solidFill>
              </a:rPr>
              <a:t>λ</a:t>
            </a:r>
            <a:r>
              <a:rPr lang="en-US" sz="1400" dirty="0">
                <a:solidFill>
                  <a:schemeClr val="bg1"/>
                </a:solidFill>
              </a:rPr>
              <a:t>ex=365 nm; right)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9" name="Object 21"/>
          <p:cNvGraphicFramePr>
            <a:graphicFrameLocks noChangeAspect="1"/>
          </p:cNvGraphicFramePr>
          <p:nvPr/>
        </p:nvGraphicFramePr>
        <p:xfrm>
          <a:off x="611188" y="192088"/>
          <a:ext cx="14668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S ChemDraw Drawing" r:id="rId8" imgW="1466640" imgH="1222920" progId="ChemDraw.Document.6.0">
                  <p:embed/>
                </p:oleObj>
              </mc:Choice>
              <mc:Fallback>
                <p:oleObj name="CS ChemDraw Drawing" r:id="rId8" imgW="1466640" imgH="12229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2088"/>
                        <a:ext cx="146685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2898775" y="207963"/>
          <a:ext cx="116522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S ChemDraw Drawing" r:id="rId10" imgW="1164600" imgH="1207800" progId="ChemDraw.Document.6.0">
                  <p:embed/>
                </p:oleObj>
              </mc:Choice>
              <mc:Fallback>
                <p:oleObj name="CS ChemDraw Drawing" r:id="rId10" imgW="1164600" imgH="120780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207963"/>
                        <a:ext cx="1165225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051050" y="12160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2a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4137025" y="119697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2f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04448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1067</Words>
  <Application>Microsoft Office PowerPoint</Application>
  <PresentationFormat>Экран (4:3)</PresentationFormat>
  <Paragraphs>157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CS ChemDraw Drawing</vt:lpstr>
      <vt:lpstr>Перспективи використання функціоналізованих азагетероциклів для візуалізації на клітинному рівні</vt:lpstr>
      <vt:lpstr>Презентация PowerPoint</vt:lpstr>
      <vt:lpstr>Візуалізація клітин: навіщо? </vt:lpstr>
      <vt:lpstr>Оптичне вікно </vt:lpstr>
      <vt:lpstr>Презентация PowerPoint</vt:lpstr>
      <vt:lpstr>Презентация PowerPoint</vt:lpstr>
      <vt:lpstr>BODIPY як бімодальний зонд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Перспективи використання функціоналізованих азагетероциклів для візуалізації на клітинному рівні</dc:title>
  <dc:creator>Olena Kuleshova</dc:creator>
  <cp:lastModifiedBy>Viktoria Moskvina</cp:lastModifiedBy>
  <cp:revision>26</cp:revision>
  <dcterms:created xsi:type="dcterms:W3CDTF">2016-11-16T15:33:34Z</dcterms:created>
  <dcterms:modified xsi:type="dcterms:W3CDTF">2016-11-24T10:16:32Z</dcterms:modified>
</cp:coreProperties>
</file>